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74" r:id="rId4"/>
    <p:sldId id="262" r:id="rId5"/>
    <p:sldId id="268" r:id="rId6"/>
    <p:sldId id="263" r:id="rId7"/>
    <p:sldId id="264" r:id="rId8"/>
    <p:sldId id="265" r:id="rId9"/>
    <p:sldId id="266" r:id="rId10"/>
    <p:sldId id="267" r:id="rId11"/>
    <p:sldId id="270" r:id="rId12"/>
    <p:sldId id="271" r:id="rId13"/>
    <p:sldId id="277" r:id="rId14"/>
    <p:sldId id="272" r:id="rId15"/>
    <p:sldId id="258" r:id="rId16"/>
    <p:sldId id="276"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6600"/>
    <a:srgbClr val="6699FF"/>
    <a:srgbClr val="FF6600"/>
    <a:srgbClr val="FCFFFF"/>
    <a:srgbClr val="66CCFF"/>
    <a:srgbClr val="00CCFF"/>
    <a:srgbClr val="FF505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3EF75C0C-C93C-443D-92B2-C7D5A8A6433F}" type="datetimeFigureOut">
              <a:rPr lang="fr-FR" smtClean="0"/>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63461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F75C0C-C93C-443D-92B2-C7D5A8A6433F}" type="datetimeFigureOut">
              <a:rPr lang="fr-FR" smtClean="0"/>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50779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F75C0C-C93C-443D-92B2-C7D5A8A6433F}" type="datetimeFigureOut">
              <a:rPr lang="fr-FR" smtClean="0"/>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25883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F75C0C-C93C-443D-92B2-C7D5A8A6433F}" type="datetimeFigureOut">
              <a:rPr lang="fr-FR" smtClean="0"/>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152921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3EF75C0C-C93C-443D-92B2-C7D5A8A6433F}" type="datetimeFigureOut">
              <a:rPr lang="fr-FR" smtClean="0"/>
              <a:t>10/07/2018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80679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F75C0C-C93C-443D-92B2-C7D5A8A6433F}" type="datetimeFigureOut">
              <a:rPr lang="fr-FR" smtClean="0"/>
              <a:t>10/07/2018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85322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EF75C0C-C93C-443D-92B2-C7D5A8A6433F}" type="datetimeFigureOut">
              <a:rPr lang="fr-FR" smtClean="0"/>
              <a:t>10/07/2018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90326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EF75C0C-C93C-443D-92B2-C7D5A8A6433F}" type="datetimeFigureOut">
              <a:rPr lang="fr-FR" smtClean="0"/>
              <a:t>10/07/2018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284554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F75C0C-C93C-443D-92B2-C7D5A8A6433F}" type="datetimeFigureOut">
              <a:rPr lang="fr-FR" smtClean="0"/>
              <a:t>10/07/2018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418589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EF75C0C-C93C-443D-92B2-C7D5A8A6433F}" type="datetimeFigureOut">
              <a:rPr lang="fr-FR" smtClean="0"/>
              <a:t>10/07/2018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43008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EF75C0C-C93C-443D-92B2-C7D5A8A6433F}" type="datetimeFigureOut">
              <a:rPr lang="fr-FR" smtClean="0"/>
              <a:t>10/07/2018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1ED8A4-2725-4F16-8050-1CFD0249606D}" type="slidenum">
              <a:rPr lang="fr-FR" smtClean="0"/>
              <a:t>‹N°›</a:t>
            </a:fld>
            <a:endParaRPr lang="fr-FR"/>
          </a:p>
        </p:txBody>
      </p:sp>
    </p:spTree>
    <p:extLst>
      <p:ext uri="{BB962C8B-B14F-4D97-AF65-F5344CB8AC3E}">
        <p14:creationId xmlns:p14="http://schemas.microsoft.com/office/powerpoint/2010/main" val="397632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6699FF"/>
          </a:fgClr>
          <a:bgClr>
            <a:schemeClr val="bg1"/>
          </a:bgClr>
        </a:patt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75C0C-C93C-443D-92B2-C7D5A8A6433F}" type="datetimeFigureOut">
              <a:rPr lang="fr-FR" smtClean="0"/>
              <a:t>10/07/2018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ED8A4-2725-4F16-8050-1CFD0249606D}" type="slidenum">
              <a:rPr lang="fr-FR" smtClean="0"/>
              <a:t>‹N°›</a:t>
            </a:fld>
            <a:endParaRPr lang="fr-FR"/>
          </a:p>
        </p:txBody>
      </p:sp>
    </p:spTree>
    <p:extLst>
      <p:ext uri="{BB962C8B-B14F-4D97-AF65-F5344CB8AC3E}">
        <p14:creationId xmlns:p14="http://schemas.microsoft.com/office/powerpoint/2010/main" val="6839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nvPr>
        </p:nvGraphicFramePr>
        <p:xfrm>
          <a:off x="3769994" y="-146698"/>
          <a:ext cx="5262245" cy="7004698"/>
        </p:xfrm>
        <a:graphic>
          <a:graphicData uri="http://schemas.openxmlformats.org/presentationml/2006/ole">
            <mc:AlternateContent xmlns:mc="http://schemas.openxmlformats.org/markup-compatibility/2006">
              <mc:Choice xmlns:v="urn:schemas-microsoft-com:vml" Requires="v">
                <p:oleObj spid="_x0000_s1053" name="Acrobat Document" r:id="rId3" imgW="10871200" imgH="14471627" progId="AcroExch.Document.DC">
                  <p:embed/>
                </p:oleObj>
              </mc:Choice>
              <mc:Fallback>
                <p:oleObj name="Acrobat Document" r:id="rId3" imgW="10871200" imgH="14471627" progId="AcroExch.Document.DC">
                  <p:embed/>
                  <p:pic>
                    <p:nvPicPr>
                      <p:cNvPr id="2" name="Objet 1"/>
                      <p:cNvPicPr/>
                      <p:nvPr/>
                    </p:nvPicPr>
                    <p:blipFill>
                      <a:blip r:embed="rId4"/>
                      <a:stretch>
                        <a:fillRect/>
                      </a:stretch>
                    </p:blipFill>
                    <p:spPr>
                      <a:xfrm>
                        <a:off x="3769994" y="-146698"/>
                        <a:ext cx="5262245" cy="7004698"/>
                      </a:xfrm>
                      <a:prstGeom prst="rect">
                        <a:avLst/>
                      </a:prstGeom>
                    </p:spPr>
                  </p:pic>
                </p:oleObj>
              </mc:Fallback>
            </mc:AlternateContent>
          </a:graphicData>
        </a:graphic>
      </p:graphicFrame>
      <p:sp>
        <p:nvSpPr>
          <p:cNvPr id="3" name="ZoneTexte 2"/>
          <p:cNvSpPr txBox="1"/>
          <p:nvPr/>
        </p:nvSpPr>
        <p:spPr>
          <a:xfrm>
            <a:off x="149088" y="1769165"/>
            <a:ext cx="3349486" cy="2308324"/>
          </a:xfrm>
          <a:prstGeom prst="rect">
            <a:avLst/>
          </a:prstGeom>
          <a:solidFill>
            <a:schemeClr val="accent2"/>
          </a:solidFill>
        </p:spPr>
        <p:txBody>
          <a:bodyPr wrap="square" rtlCol="0">
            <a:spAutoFit/>
          </a:bodyPr>
          <a:lstStyle/>
          <a:p>
            <a:pPr algn="ctr"/>
            <a:r>
              <a:rPr lang="fr-FR" dirty="0" smtClean="0">
                <a:latin typeface="Century" panose="02040604050505020304" pitchFamily="18" charset="0"/>
              </a:rPr>
              <a:t>Le 30 mai 2018, en adhérant au projet départemental pour des politiques éducatives concertées, l’agglomération du pays de Foix </a:t>
            </a:r>
            <a:r>
              <a:rPr lang="fr-FR" dirty="0">
                <a:latin typeface="Century" panose="02040604050505020304" pitchFamily="18" charset="0"/>
              </a:rPr>
              <a:t>V</a:t>
            </a:r>
            <a:r>
              <a:rPr lang="fr-FR" dirty="0" smtClean="0">
                <a:latin typeface="Century" panose="02040604050505020304" pitchFamily="18" charset="0"/>
              </a:rPr>
              <a:t>arilhes se reconnait en tant que </a:t>
            </a:r>
          </a:p>
          <a:p>
            <a:pPr algn="ctr"/>
            <a:endParaRPr lang="fr-FR" dirty="0" smtClean="0">
              <a:latin typeface="Century" panose="02040604050505020304" pitchFamily="18" charset="0"/>
            </a:endParaRPr>
          </a:p>
          <a:p>
            <a:pPr algn="ctr"/>
            <a:r>
              <a:rPr lang="fr-FR" dirty="0" smtClean="0">
                <a:latin typeface="Century" panose="02040604050505020304" pitchFamily="18" charset="0"/>
              </a:rPr>
              <a:t>« TERRITOIRE EDUCATIF »</a:t>
            </a:r>
            <a:endParaRPr lang="fr-FR" dirty="0">
              <a:latin typeface="Century" panose="02040604050505020304" pitchFamily="18" charset="0"/>
            </a:endParaRPr>
          </a:p>
        </p:txBody>
      </p:sp>
      <p:sp>
        <p:nvSpPr>
          <p:cNvPr id="4" name="ZoneTexte 3"/>
          <p:cNvSpPr txBox="1"/>
          <p:nvPr/>
        </p:nvSpPr>
        <p:spPr>
          <a:xfrm>
            <a:off x="9032239" y="3660913"/>
            <a:ext cx="3011556" cy="1477328"/>
          </a:xfrm>
          <a:prstGeom prst="rect">
            <a:avLst/>
          </a:prstGeom>
          <a:solidFill>
            <a:schemeClr val="accent2"/>
          </a:solidFill>
        </p:spPr>
        <p:txBody>
          <a:bodyPr wrap="square" rtlCol="0">
            <a:spAutoFit/>
          </a:bodyPr>
          <a:lstStyle/>
          <a:p>
            <a:pPr algn="ctr"/>
            <a:r>
              <a:rPr lang="fr-FR" dirty="0" smtClean="0">
                <a:latin typeface="Century" panose="02040604050505020304" pitchFamily="18" charset="0"/>
              </a:rPr>
              <a:t>Cette affiche devrait, </a:t>
            </a:r>
          </a:p>
          <a:p>
            <a:pPr algn="ctr"/>
            <a:r>
              <a:rPr lang="fr-FR" dirty="0" smtClean="0">
                <a:latin typeface="Century" panose="02040604050505020304" pitchFamily="18" charset="0"/>
              </a:rPr>
              <a:t>à terme, être apposée à l’entrée de l’ensemble </a:t>
            </a:r>
          </a:p>
          <a:p>
            <a:pPr algn="ctr"/>
            <a:r>
              <a:rPr lang="fr-FR" dirty="0" smtClean="0">
                <a:latin typeface="Century" panose="02040604050505020304" pitchFamily="18" charset="0"/>
              </a:rPr>
              <a:t>des structures éducatives du territoire.</a:t>
            </a:r>
            <a:endParaRPr lang="fr-FR" dirty="0">
              <a:latin typeface="Century" panose="02040604050505020304" pitchFamily="18" charset="0"/>
            </a:endParaRPr>
          </a:p>
        </p:txBody>
      </p:sp>
    </p:spTree>
    <p:extLst>
      <p:ext uri="{BB962C8B-B14F-4D97-AF65-F5344CB8AC3E}">
        <p14:creationId xmlns:p14="http://schemas.microsoft.com/office/powerpoint/2010/main" val="401093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177164" y="254000"/>
            <a:ext cx="3419476"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LA PLACE DES JEUNES</a:t>
            </a:r>
          </a:p>
          <a:p>
            <a:pPr algn="ctr">
              <a:lnSpc>
                <a:spcPct val="107000"/>
              </a:lnSpc>
              <a:spcAft>
                <a:spcPts val="800"/>
              </a:spcAft>
            </a:pPr>
            <a:endParaRPr lang="fr-FR" b="1" u="sng"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2000" b="1" u="sng"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Référents</a:t>
            </a: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r>
              <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Marine BORDES</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Fabien GUICHOU</a:t>
            </a:r>
            <a:endPar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14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Zone de texte 3"/>
          <p:cNvSpPr txBox="1"/>
          <p:nvPr/>
        </p:nvSpPr>
        <p:spPr>
          <a:xfrm>
            <a:off x="3972560" y="3078480"/>
            <a:ext cx="7882552" cy="364363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dirty="0">
                <a:effectLst/>
                <a:latin typeface="Century Gothic" panose="020B0502020202020204" pitchFamily="34" charset="0"/>
                <a:ea typeface="Times New Roman" panose="02020603050405020304" pitchFamily="18" charset="0"/>
                <a:cs typeface="Times New Roman" panose="02020603050405020304" pitchFamily="18" charset="0"/>
              </a:rPr>
              <a:t>Réfléchir </a:t>
            </a:r>
            <a:r>
              <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rPr>
              <a:t>ensemble</a:t>
            </a:r>
          </a:p>
          <a:p>
            <a:pPr algn="just">
              <a:lnSpc>
                <a:spcPct val="107000"/>
              </a:lnSpc>
              <a:spcAft>
                <a:spcPts val="800"/>
              </a:spcAft>
            </a:pPr>
            <a:r>
              <a:rPr lang="fr-FR" b="1" dirty="0" smtClean="0">
                <a:effectLst/>
                <a:latin typeface="Century Gothic" panose="020B0502020202020204" pitchFamily="34" charset="0"/>
                <a:ea typeface="Times New Roman" panose="02020603050405020304" pitchFamily="18" charset="0"/>
                <a:cs typeface="Times New Roman" panose="02020603050405020304" pitchFamily="18" charset="0"/>
              </a:rPr>
              <a:t>Arrêter de parler pour les jeunes mais parler avec (question de l’égalité avec les jeunes)</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Viser l’émancipation (valeur liberté)</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Changer les représentations réciproques</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Créer des espaces d’expérimentation</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Permettre le doute et l’erreur</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Lutter contre la superposition des dispositifs et des éducations</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Fabriquer des orientations sur la base de nos utopies</a:t>
            </a:r>
          </a:p>
          <a:p>
            <a:pPr algn="just">
              <a:lnSpc>
                <a:spcPct val="107000"/>
              </a:lnSpc>
              <a:spcAft>
                <a:spcPts val="800"/>
              </a:spcAft>
            </a:pPr>
            <a:endParaRPr lang="fr-FR" b="1"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0096" y="190685"/>
            <a:ext cx="3755922" cy="2816942"/>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365" y="190685"/>
            <a:ext cx="3755923" cy="2816942"/>
          </a:xfrm>
          <a:prstGeom prst="rect">
            <a:avLst/>
          </a:prstGeom>
        </p:spPr>
      </p:pic>
    </p:spTree>
    <p:extLst>
      <p:ext uri="{BB962C8B-B14F-4D97-AF65-F5344CB8AC3E}">
        <p14:creationId xmlns:p14="http://schemas.microsoft.com/office/powerpoint/2010/main" val="1030059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5"/>
          <p:cNvSpPr txBox="1"/>
          <p:nvPr/>
        </p:nvSpPr>
        <p:spPr>
          <a:xfrm>
            <a:off x="3936048" y="4576128"/>
            <a:ext cx="7587614" cy="18246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La coéducation, ou comment permettre aux différents acteurs de l’éducation d’avancer ensemble.</a:t>
            </a:r>
          </a:p>
          <a:p>
            <a:pPr algn="just">
              <a:lnSpc>
                <a:spcPct val="107000"/>
              </a:lnSpc>
              <a:spcAft>
                <a:spcPts val="800"/>
              </a:spcAft>
            </a:pPr>
            <a:r>
              <a:rPr lang="fr-FR" sz="1400" dirty="0" smtClean="0">
                <a:latin typeface="Century Gothic" panose="020B0502020202020204" pitchFamily="34" charset="0"/>
              </a:rPr>
              <a:t>Reste que la coéducation pose de nombreuses questions sur les relations d’échange, de dialogue, d’écoute qui peuvent se tisser entre ces différents acteurs dans cette double logique paradoxale : « </a:t>
            </a:r>
            <a:r>
              <a:rPr lang="fr-FR" sz="1400" b="1" dirty="0" smtClean="0">
                <a:latin typeface="Century Gothic" panose="020B0502020202020204" pitchFamily="34" charset="0"/>
              </a:rPr>
              <a:t>éduquer c’est tenir la main… et la lâcher » </a:t>
            </a:r>
            <a:r>
              <a:rPr lang="fr-FR" sz="1400" dirty="0" smtClean="0">
                <a:latin typeface="Century Gothic" panose="020B0502020202020204" pitchFamily="34" charset="0"/>
              </a:rPr>
              <a:t>! Quelques principes et pistes d’action ont émergé. </a:t>
            </a:r>
          </a:p>
          <a:p>
            <a:pPr algn="just">
              <a:lnSpc>
                <a:spcPct val="107000"/>
              </a:lnSpc>
              <a:spcAft>
                <a:spcPts val="800"/>
              </a:spcAft>
            </a:pPr>
            <a:endPar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itre 1"/>
          <p:cNvSpPr txBox="1">
            <a:spLocks/>
          </p:cNvSpPr>
          <p:nvPr/>
        </p:nvSpPr>
        <p:spPr>
          <a:xfrm>
            <a:off x="3747135" y="2848228"/>
            <a:ext cx="796544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smtClean="0">
                <a:solidFill>
                  <a:schemeClr val="bg1"/>
                </a:solidFill>
                <a:latin typeface="Century Gothic" panose="020B0502020202020204" pitchFamily="34" charset="0"/>
              </a:rPr>
              <a:t>CO-EDUCATION : </a:t>
            </a:r>
          </a:p>
          <a:p>
            <a:r>
              <a:rPr lang="fr-FR" sz="3600" dirty="0" smtClean="0">
                <a:solidFill>
                  <a:schemeClr val="bg1"/>
                </a:solidFill>
                <a:latin typeface="Century Gothic" panose="020B0502020202020204" pitchFamily="34" charset="0"/>
              </a:rPr>
              <a:t>LE JEU DES ROLES</a:t>
            </a:r>
            <a:endParaRPr lang="fr-FR" sz="3600" dirty="0">
              <a:solidFill>
                <a:schemeClr val="bg1"/>
              </a:solidFill>
              <a:latin typeface="Century Gothic" panose="020B0502020202020204" pitchFamily="34" charset="0"/>
            </a:endParaRPr>
          </a:p>
        </p:txBody>
      </p:sp>
      <p:sp>
        <p:nvSpPr>
          <p:cNvPr id="14" name="Zone de texte 3"/>
          <p:cNvSpPr txBox="1"/>
          <p:nvPr/>
        </p:nvSpPr>
        <p:spPr>
          <a:xfrm>
            <a:off x="177163" y="254000"/>
            <a:ext cx="3758885"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L’EDUCATION</a:t>
            </a:r>
          </a:p>
          <a:p>
            <a:pPr algn="ctr">
              <a:lnSpc>
                <a:spcPct val="107000"/>
              </a:lnSpc>
              <a:spcAft>
                <a:spcPts val="800"/>
              </a:spcAft>
            </a:pPr>
            <a:endPar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1600" dirty="0">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fr-FR" sz="1600" dirty="0" smtClean="0">
                <a:solidFill>
                  <a:schemeClr val="bg1"/>
                </a:solidFill>
                <a:latin typeface="Century Gothic" panose="020B0502020202020204" pitchFamily="34" charset="0"/>
              </a:rPr>
              <a:t>Qu’elle rime avec protection, avec socialisation, avec instruction ou encore avec émancipation, l’éducation n’est pas chose facile.</a:t>
            </a:r>
          </a:p>
          <a:p>
            <a:pPr algn="just">
              <a:lnSpc>
                <a:spcPct val="150000"/>
              </a:lnSpc>
              <a:spcAft>
                <a:spcPts val="800"/>
              </a:spcAft>
            </a:pPr>
            <a:endParaRPr lang="fr-FR" sz="1600" dirty="0" smtClean="0">
              <a:solidFill>
                <a:schemeClr val="bg1"/>
              </a:solidFill>
              <a:latin typeface="Century Gothic" panose="020B0502020202020204" pitchFamily="34" charset="0"/>
            </a:endParaRPr>
          </a:p>
          <a:p>
            <a:pPr algn="just">
              <a:lnSpc>
                <a:spcPct val="150000"/>
              </a:lnSpc>
              <a:spcAft>
                <a:spcPts val="800"/>
              </a:spcAft>
            </a:pPr>
            <a:r>
              <a:rPr lang="fr-FR" sz="1600" dirty="0" smtClean="0">
                <a:solidFill>
                  <a:schemeClr val="bg1"/>
                </a:solidFill>
                <a:latin typeface="Century Gothic" panose="020B0502020202020204" pitchFamily="34" charset="0"/>
              </a:rPr>
              <a:t> C’est pourquoi elle a tout intérêt               à mobiliser une multitude d’acteurs.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5329" y="141899"/>
            <a:ext cx="3608439" cy="2706329"/>
          </a:xfrm>
          <a:prstGeom prst="rect">
            <a:avLst/>
          </a:prstGeom>
        </p:spPr>
      </p:pic>
    </p:spTree>
    <p:extLst>
      <p:ext uri="{BB962C8B-B14F-4D97-AF65-F5344CB8AC3E}">
        <p14:creationId xmlns:p14="http://schemas.microsoft.com/office/powerpoint/2010/main" val="4063266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5"/>
          <p:cNvSpPr txBox="1"/>
          <p:nvPr/>
        </p:nvSpPr>
        <p:spPr>
          <a:xfrm>
            <a:off x="4901593" y="4700079"/>
            <a:ext cx="7085945" cy="147923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endParaRPr lang="fr-FR" sz="1400" dirty="0" smtClean="0">
              <a:latin typeface="Century Gothic" panose="020B0502020202020204" pitchFamily="34" charset="0"/>
              <a:cs typeface="Times New Roman" panose="02020603050405020304" pitchFamily="18" charset="0"/>
            </a:endParaRPr>
          </a:p>
          <a:p>
            <a:pPr algn="just">
              <a:lnSpc>
                <a:spcPct val="107000"/>
              </a:lnSpc>
              <a:spcAft>
                <a:spcPts val="800"/>
              </a:spcAft>
            </a:pPr>
            <a:r>
              <a:rPr lang="fr-FR" sz="1400" dirty="0" smtClean="0">
                <a:latin typeface="Century Gothic" panose="020B0502020202020204" pitchFamily="34" charset="0"/>
                <a:cs typeface="Times New Roman" panose="02020603050405020304" pitchFamily="18" charset="0"/>
              </a:rPr>
              <a:t>Comment organiser les échanges de méthodes, de pédagogies, d’expériences? comment harmoniser les temps et réunir les acteurs de la réussite éducative ?</a:t>
            </a:r>
            <a:endParaRPr lang="fr-FR" sz="1400" dirty="0" smtClean="0">
              <a:latin typeface="Century Gothic" panose="020B0502020202020204" pitchFamily="34" charset="0"/>
            </a:endParaRPr>
          </a:p>
          <a:p>
            <a:pPr algn="just">
              <a:lnSpc>
                <a:spcPct val="107000"/>
              </a:lnSpc>
              <a:spcAft>
                <a:spcPts val="800"/>
              </a:spcAft>
            </a:pPr>
            <a:endPar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itre 1"/>
          <p:cNvSpPr txBox="1">
            <a:spLocks/>
          </p:cNvSpPr>
          <p:nvPr/>
        </p:nvSpPr>
        <p:spPr>
          <a:xfrm>
            <a:off x="4348480" y="2870836"/>
            <a:ext cx="796544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smtClean="0">
                <a:solidFill>
                  <a:schemeClr val="bg1"/>
                </a:solidFill>
                <a:latin typeface="Century Gothic" panose="020B0502020202020204" pitchFamily="34" charset="0"/>
              </a:rPr>
              <a:t>LA REUSSITE EDUCATIVE : </a:t>
            </a:r>
          </a:p>
          <a:p>
            <a:r>
              <a:rPr lang="fr-FR" sz="3600" dirty="0" smtClean="0">
                <a:solidFill>
                  <a:schemeClr val="bg1"/>
                </a:solidFill>
                <a:latin typeface="Century Gothic" panose="020B0502020202020204" pitchFamily="34" charset="0"/>
              </a:rPr>
              <a:t>DEVOIR COMMUN</a:t>
            </a:r>
            <a:endParaRPr lang="fr-FR" sz="3600" dirty="0">
              <a:solidFill>
                <a:schemeClr val="bg1"/>
              </a:solidFill>
              <a:latin typeface="Century Gothic" panose="020B0502020202020204" pitchFamily="34" charset="0"/>
            </a:endParaRPr>
          </a:p>
        </p:txBody>
      </p:sp>
      <p:sp>
        <p:nvSpPr>
          <p:cNvPr id="14" name="Zone de texte 3"/>
          <p:cNvSpPr txBox="1"/>
          <p:nvPr/>
        </p:nvSpPr>
        <p:spPr>
          <a:xfrm>
            <a:off x="-115707" y="120698"/>
            <a:ext cx="4577716" cy="65697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L’éducation</a:t>
            </a:r>
          </a:p>
          <a:p>
            <a:pPr algn="just"/>
            <a:r>
              <a:rPr lang="fr-FR" sz="1500" dirty="0" smtClean="0">
                <a:solidFill>
                  <a:schemeClr val="bg1"/>
                </a:solidFill>
                <a:latin typeface="Century Gothic" panose="020B0502020202020204" pitchFamily="34" charset="0"/>
              </a:rPr>
              <a:t>Il n’est pas aisé de </a:t>
            </a:r>
            <a:r>
              <a:rPr lang="fr-FR" sz="1500" dirty="0">
                <a:solidFill>
                  <a:schemeClr val="bg1"/>
                </a:solidFill>
                <a:latin typeface="Century Gothic" panose="020B0502020202020204" pitchFamily="34" charset="0"/>
              </a:rPr>
              <a:t>réunir autour d’une même table les différents </a:t>
            </a:r>
            <a:r>
              <a:rPr lang="fr-FR" sz="1500" dirty="0" smtClean="0">
                <a:solidFill>
                  <a:schemeClr val="bg1"/>
                </a:solidFill>
                <a:latin typeface="Century Gothic" panose="020B0502020202020204" pitchFamily="34" charset="0"/>
              </a:rPr>
              <a:t>acteurs de </a:t>
            </a:r>
            <a:r>
              <a:rPr lang="fr-FR" sz="1500" dirty="0">
                <a:solidFill>
                  <a:schemeClr val="bg1"/>
                </a:solidFill>
                <a:latin typeface="Century Gothic" panose="020B0502020202020204" pitchFamily="34" charset="0"/>
              </a:rPr>
              <a:t>l’éducation. </a:t>
            </a:r>
            <a:r>
              <a:rPr lang="fr-FR" sz="1500" dirty="0" smtClean="0">
                <a:solidFill>
                  <a:schemeClr val="bg1"/>
                </a:solidFill>
                <a:latin typeface="Century Gothic" panose="020B0502020202020204" pitchFamily="34" charset="0"/>
              </a:rPr>
              <a:t>Il est moins aisé encore </a:t>
            </a:r>
            <a:r>
              <a:rPr lang="fr-FR" sz="1500" dirty="0">
                <a:solidFill>
                  <a:schemeClr val="bg1"/>
                </a:solidFill>
                <a:latin typeface="Century Gothic" panose="020B0502020202020204" pitchFamily="34" charset="0"/>
              </a:rPr>
              <a:t>d’agir en complémentarité. </a:t>
            </a:r>
            <a:r>
              <a:rPr lang="fr-FR" sz="1500" dirty="0" smtClean="0">
                <a:solidFill>
                  <a:schemeClr val="bg1"/>
                </a:solidFill>
                <a:latin typeface="Century Gothic" panose="020B0502020202020204" pitchFamily="34" charset="0"/>
              </a:rPr>
              <a:t>C’est à </a:t>
            </a:r>
            <a:r>
              <a:rPr lang="fr-FR" sz="1500" dirty="0">
                <a:solidFill>
                  <a:schemeClr val="bg1"/>
                </a:solidFill>
                <a:latin typeface="Century Gothic" panose="020B0502020202020204" pitchFamily="34" charset="0"/>
              </a:rPr>
              <a:t>la fois un constat et un obstacle à surmonter.</a:t>
            </a:r>
          </a:p>
          <a:p>
            <a:pPr algn="just"/>
            <a:r>
              <a:rPr lang="fr-FR" sz="1500" dirty="0">
                <a:solidFill>
                  <a:schemeClr val="bg1"/>
                </a:solidFill>
                <a:latin typeface="Century Gothic" panose="020B0502020202020204" pitchFamily="34" charset="0"/>
              </a:rPr>
              <a:t>« </a:t>
            </a:r>
            <a:r>
              <a:rPr lang="fr-FR" sz="1500" i="1" dirty="0">
                <a:solidFill>
                  <a:schemeClr val="bg1"/>
                </a:solidFill>
                <a:latin typeface="Century Gothic" panose="020B0502020202020204" pitchFamily="34" charset="0"/>
              </a:rPr>
              <a:t>Il y a encore des relations de type hiérarchique entre le </a:t>
            </a:r>
            <a:r>
              <a:rPr lang="fr-FR" sz="1500" i="1" dirty="0" smtClean="0">
                <a:solidFill>
                  <a:schemeClr val="bg1"/>
                </a:solidFill>
                <a:latin typeface="Century Gothic" panose="020B0502020202020204" pitchFamily="34" charset="0"/>
              </a:rPr>
              <a:t>scolaire, le </a:t>
            </a:r>
            <a:r>
              <a:rPr lang="fr-FR" sz="1500" i="1" dirty="0">
                <a:solidFill>
                  <a:schemeClr val="bg1"/>
                </a:solidFill>
                <a:latin typeface="Century Gothic" panose="020B0502020202020204" pitchFamily="34" charset="0"/>
              </a:rPr>
              <a:t>périscolaire, </a:t>
            </a:r>
            <a:r>
              <a:rPr lang="fr-FR" sz="1500" i="1" dirty="0" smtClean="0">
                <a:solidFill>
                  <a:schemeClr val="bg1"/>
                </a:solidFill>
                <a:latin typeface="Century Gothic" panose="020B0502020202020204" pitchFamily="34" charset="0"/>
              </a:rPr>
              <a:t>l’extrascolaire </a:t>
            </a:r>
            <a:r>
              <a:rPr lang="fr-FR" sz="1500" dirty="0" smtClean="0">
                <a:solidFill>
                  <a:schemeClr val="bg1"/>
                </a:solidFill>
                <a:latin typeface="Century Gothic" panose="020B0502020202020204" pitchFamily="34" charset="0"/>
              </a:rPr>
              <a:t>», </a:t>
            </a:r>
            <a:endParaRPr lang="fr-FR" sz="1500" dirty="0">
              <a:solidFill>
                <a:schemeClr val="bg1"/>
              </a:solidFill>
              <a:latin typeface="Century Gothic" panose="020B0502020202020204" pitchFamily="34" charset="0"/>
            </a:endParaRPr>
          </a:p>
          <a:p>
            <a:pPr algn="just"/>
            <a:r>
              <a:rPr lang="fr-FR" sz="1500" dirty="0">
                <a:solidFill>
                  <a:schemeClr val="bg1"/>
                </a:solidFill>
                <a:latin typeface="Century Gothic" panose="020B0502020202020204" pitchFamily="34" charset="0"/>
              </a:rPr>
              <a:t>Une hiérarchie mais aussi, souvent, la </a:t>
            </a:r>
            <a:r>
              <a:rPr lang="fr-FR" sz="1500" dirty="0" smtClean="0">
                <a:solidFill>
                  <a:schemeClr val="bg1"/>
                </a:solidFill>
                <a:latin typeface="Century Gothic" panose="020B0502020202020204" pitchFamily="34" charset="0"/>
              </a:rPr>
              <a:t>coexistence de </a:t>
            </a:r>
            <a:r>
              <a:rPr lang="fr-FR" sz="1500" dirty="0">
                <a:solidFill>
                  <a:schemeClr val="bg1"/>
                </a:solidFill>
                <a:latin typeface="Century Gothic" panose="020B0502020202020204" pitchFamily="34" charset="0"/>
              </a:rPr>
              <a:t>formes d’éducation très différentes : le formel, l’informel </a:t>
            </a:r>
            <a:r>
              <a:rPr lang="fr-FR" sz="1500" dirty="0" smtClean="0">
                <a:solidFill>
                  <a:schemeClr val="bg1"/>
                </a:solidFill>
                <a:latin typeface="Century Gothic" panose="020B0502020202020204" pitchFamily="34" charset="0"/>
              </a:rPr>
              <a:t>et le </a:t>
            </a:r>
            <a:r>
              <a:rPr lang="fr-FR" sz="1500" dirty="0">
                <a:solidFill>
                  <a:schemeClr val="bg1"/>
                </a:solidFill>
                <a:latin typeface="Century Gothic" panose="020B0502020202020204" pitchFamily="34" charset="0"/>
              </a:rPr>
              <a:t>non-formel. </a:t>
            </a:r>
            <a:endParaRPr lang="fr-FR" sz="1500" dirty="0" smtClean="0">
              <a:solidFill>
                <a:schemeClr val="bg1"/>
              </a:solidFill>
              <a:latin typeface="Century Gothic" panose="020B0502020202020204" pitchFamily="34" charset="0"/>
            </a:endParaRPr>
          </a:p>
          <a:p>
            <a:pPr algn="just"/>
            <a:r>
              <a:rPr lang="fr-FR" sz="1500" dirty="0" smtClean="0">
                <a:solidFill>
                  <a:schemeClr val="bg1"/>
                </a:solidFill>
                <a:latin typeface="Century Gothic" panose="020B0502020202020204" pitchFamily="34" charset="0"/>
              </a:rPr>
              <a:t>Formelle, l’éducation scolaire est organisée, évaluée; Informelle au </a:t>
            </a:r>
            <a:r>
              <a:rPr lang="fr-FR" sz="1500" dirty="0">
                <a:solidFill>
                  <a:schemeClr val="bg1"/>
                </a:solidFill>
                <a:latin typeface="Century Gothic" panose="020B0502020202020204" pitchFamily="34" charset="0"/>
              </a:rPr>
              <a:t>sein de la famille </a:t>
            </a:r>
            <a:r>
              <a:rPr lang="fr-FR" sz="1500" dirty="0" smtClean="0">
                <a:solidFill>
                  <a:schemeClr val="bg1"/>
                </a:solidFill>
                <a:latin typeface="Century Gothic" panose="020B0502020202020204" pitchFamily="34" charset="0"/>
              </a:rPr>
              <a:t>l’éducation  ne </a:t>
            </a:r>
            <a:r>
              <a:rPr lang="fr-FR" sz="1500" dirty="0">
                <a:solidFill>
                  <a:schemeClr val="bg1"/>
                </a:solidFill>
                <a:latin typeface="Century Gothic" panose="020B0502020202020204" pitchFamily="34" charset="0"/>
              </a:rPr>
              <a:t>suit pas de </a:t>
            </a:r>
            <a:r>
              <a:rPr lang="fr-FR" sz="1500" dirty="0" smtClean="0">
                <a:solidFill>
                  <a:schemeClr val="bg1"/>
                </a:solidFill>
                <a:latin typeface="Century Gothic" panose="020B0502020202020204" pitchFamily="34" charset="0"/>
              </a:rPr>
              <a:t>plan</a:t>
            </a:r>
            <a:r>
              <a:rPr lang="fr-FR" sz="1500" dirty="0">
                <a:latin typeface="Century Gothic" panose="020B0502020202020204" pitchFamily="34" charset="0"/>
              </a:rPr>
              <a:t> </a:t>
            </a:r>
            <a:r>
              <a:rPr lang="fr-FR" sz="1500" dirty="0" smtClean="0">
                <a:solidFill>
                  <a:schemeClr val="bg1"/>
                </a:solidFill>
                <a:latin typeface="Century Gothic" panose="020B0502020202020204" pitchFamily="34" charset="0"/>
              </a:rPr>
              <a:t>mais </a:t>
            </a:r>
            <a:r>
              <a:rPr lang="fr-FR" sz="1500" dirty="0">
                <a:solidFill>
                  <a:schemeClr val="bg1"/>
                </a:solidFill>
                <a:latin typeface="Century Gothic" panose="020B0502020202020204" pitchFamily="34" charset="0"/>
              </a:rPr>
              <a:t>elle est tout </a:t>
            </a:r>
            <a:r>
              <a:rPr lang="fr-FR" sz="1500" dirty="0" smtClean="0">
                <a:solidFill>
                  <a:schemeClr val="bg1"/>
                </a:solidFill>
                <a:latin typeface="Century Gothic" panose="020B0502020202020204" pitchFamily="34" charset="0"/>
              </a:rPr>
              <a:t>aussi efficace </a:t>
            </a:r>
            <a:r>
              <a:rPr lang="fr-FR" sz="1500" dirty="0">
                <a:solidFill>
                  <a:schemeClr val="bg1"/>
                </a:solidFill>
                <a:latin typeface="Century Gothic" panose="020B0502020202020204" pitchFamily="34" charset="0"/>
              </a:rPr>
              <a:t>lorsqu’il s’agit d’apprendre à parler ou à marcher </a:t>
            </a:r>
            <a:r>
              <a:rPr lang="fr-FR" sz="1500" dirty="0" smtClean="0">
                <a:solidFill>
                  <a:schemeClr val="bg1"/>
                </a:solidFill>
                <a:latin typeface="Century Gothic" panose="020B0502020202020204" pitchFamily="34" charset="0"/>
              </a:rPr>
              <a:t>par exemple! </a:t>
            </a:r>
          </a:p>
          <a:p>
            <a:pPr algn="just"/>
            <a:r>
              <a:rPr lang="fr-FR" sz="1500" dirty="0" smtClean="0">
                <a:solidFill>
                  <a:schemeClr val="bg1"/>
                </a:solidFill>
                <a:latin typeface="Century Gothic" panose="020B0502020202020204" pitchFamily="34" charset="0"/>
              </a:rPr>
              <a:t>L’éducation non formelle, organisée, se centre plus particulièrement sur les compétences sociales et la citoyenneté</a:t>
            </a:r>
          </a:p>
          <a:p>
            <a:pPr algn="just"/>
            <a:endParaRPr lang="fr-FR" sz="1500" dirty="0">
              <a:solidFill>
                <a:schemeClr val="bg1"/>
              </a:solidFill>
              <a:latin typeface="Century Gothic" panose="020B0502020202020204" pitchFamily="34" charset="0"/>
            </a:endParaRPr>
          </a:p>
          <a:p>
            <a:pPr algn="just"/>
            <a:r>
              <a:rPr lang="fr-FR" sz="1500" dirty="0">
                <a:solidFill>
                  <a:schemeClr val="bg1"/>
                </a:solidFill>
                <a:latin typeface="Century Gothic" panose="020B0502020202020204" pitchFamily="34" charset="0"/>
              </a:rPr>
              <a:t>L’enjeu est de gagner en transversalité, </a:t>
            </a:r>
            <a:r>
              <a:rPr lang="fr-FR" sz="1500" dirty="0" smtClean="0">
                <a:solidFill>
                  <a:schemeClr val="bg1"/>
                </a:solidFill>
                <a:latin typeface="Century Gothic" panose="020B0502020202020204" pitchFamily="34" charset="0"/>
              </a:rPr>
              <a:t>et de </a:t>
            </a:r>
            <a:r>
              <a:rPr lang="fr-FR" sz="1500" dirty="0">
                <a:solidFill>
                  <a:schemeClr val="bg1"/>
                </a:solidFill>
                <a:latin typeface="Century Gothic" panose="020B0502020202020204" pitchFamily="34" charset="0"/>
              </a:rPr>
              <a:t>varier les </a:t>
            </a:r>
            <a:r>
              <a:rPr lang="fr-FR" sz="1500" dirty="0" smtClean="0">
                <a:solidFill>
                  <a:schemeClr val="bg1"/>
                </a:solidFill>
                <a:latin typeface="Century Gothic" panose="020B0502020202020204" pitchFamily="34" charset="0"/>
              </a:rPr>
              <a:t>situations pour construire des compétences.</a:t>
            </a:r>
            <a:endParaRPr lang="fr-FR" sz="1500" dirty="0">
              <a:solidFill>
                <a:schemeClr val="bg1"/>
              </a:solidFill>
              <a:latin typeface="Century Gothic" panose="020B0502020202020204" pitchFamily="34" charset="0"/>
            </a:endParaRPr>
          </a:p>
          <a:p>
            <a:pPr algn="just"/>
            <a:endParaRPr lang="fr-FR" sz="1600" dirty="0" smtClean="0">
              <a:solidFill>
                <a:schemeClr val="bg1"/>
              </a:solidFill>
              <a:latin typeface="Century Gothic" panose="020B0502020202020204" pitchFamily="34"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1593" y="244989"/>
            <a:ext cx="3652472" cy="2739354"/>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691" y="120698"/>
            <a:ext cx="2863645" cy="2863645"/>
          </a:xfrm>
          <a:prstGeom prst="rect">
            <a:avLst/>
          </a:prstGeom>
        </p:spPr>
      </p:pic>
    </p:spTree>
    <p:extLst>
      <p:ext uri="{BB962C8B-B14F-4D97-AF65-F5344CB8AC3E}">
        <p14:creationId xmlns:p14="http://schemas.microsoft.com/office/powerpoint/2010/main" val="51097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5"/>
          <p:cNvSpPr txBox="1"/>
          <p:nvPr/>
        </p:nvSpPr>
        <p:spPr>
          <a:xfrm>
            <a:off x="4901593" y="4700079"/>
            <a:ext cx="7085945" cy="147923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endParaRPr lang="fr-FR" sz="1400" dirty="0" smtClean="0">
              <a:latin typeface="Century Gothic" panose="020B0502020202020204" pitchFamily="34" charset="0"/>
              <a:cs typeface="Times New Roman" panose="02020603050405020304" pitchFamily="18" charset="0"/>
            </a:endParaRPr>
          </a:p>
          <a:p>
            <a:pPr algn="just">
              <a:lnSpc>
                <a:spcPct val="107000"/>
              </a:lnSpc>
              <a:spcAft>
                <a:spcPts val="800"/>
              </a:spcAft>
            </a:pPr>
            <a:r>
              <a:rPr lang="fr-FR" sz="1400" dirty="0" smtClean="0">
                <a:latin typeface="Century Gothic" panose="020B0502020202020204" pitchFamily="34" charset="0"/>
                <a:cs typeface="Times New Roman" panose="02020603050405020304" pitchFamily="18" charset="0"/>
              </a:rPr>
              <a:t>Comment organiser les échanges de méthodes, de pédagogies, d’expériences? comment harmoniser les temps et réunir les acteurs de la réussite éducative ?</a:t>
            </a:r>
            <a:endParaRPr lang="fr-FR" sz="1400" dirty="0" smtClean="0">
              <a:latin typeface="Century Gothic" panose="020B0502020202020204" pitchFamily="34" charset="0"/>
            </a:endParaRPr>
          </a:p>
          <a:p>
            <a:pPr algn="just">
              <a:lnSpc>
                <a:spcPct val="107000"/>
              </a:lnSpc>
              <a:spcAft>
                <a:spcPts val="800"/>
              </a:spcAft>
            </a:pPr>
            <a:endPar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itre 1"/>
          <p:cNvSpPr txBox="1">
            <a:spLocks/>
          </p:cNvSpPr>
          <p:nvPr/>
        </p:nvSpPr>
        <p:spPr>
          <a:xfrm>
            <a:off x="4348480" y="2870836"/>
            <a:ext cx="796544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smtClean="0">
                <a:solidFill>
                  <a:schemeClr val="bg1"/>
                </a:solidFill>
                <a:latin typeface="Century Gothic" panose="020B0502020202020204" pitchFamily="34" charset="0"/>
              </a:rPr>
              <a:t>LA REUSSITE EDUCATIVE : </a:t>
            </a:r>
          </a:p>
          <a:p>
            <a:r>
              <a:rPr lang="fr-FR" sz="3600" dirty="0" smtClean="0">
                <a:solidFill>
                  <a:schemeClr val="bg1"/>
                </a:solidFill>
                <a:latin typeface="Century Gothic" panose="020B0502020202020204" pitchFamily="34" charset="0"/>
              </a:rPr>
              <a:t>DEVOIR COMMUN</a:t>
            </a:r>
            <a:endParaRPr lang="fr-FR" sz="3600" dirty="0">
              <a:solidFill>
                <a:schemeClr val="bg1"/>
              </a:solidFill>
              <a:latin typeface="Century Gothic" panose="020B0502020202020204" pitchFamily="34" charset="0"/>
            </a:endParaRPr>
          </a:p>
        </p:txBody>
      </p:sp>
      <p:sp>
        <p:nvSpPr>
          <p:cNvPr id="14" name="Zone de texte 3"/>
          <p:cNvSpPr txBox="1"/>
          <p:nvPr/>
        </p:nvSpPr>
        <p:spPr>
          <a:xfrm>
            <a:off x="106044" y="135890"/>
            <a:ext cx="4577716" cy="65697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Des propos D’Alain Bollon </a:t>
            </a:r>
          </a:p>
          <a:p>
            <a:pPr algn="ctr">
              <a:lnSpc>
                <a:spcPct val="107000"/>
              </a:lnSpc>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qui interpellent:</a:t>
            </a:r>
          </a:p>
          <a:p>
            <a:pPr algn="just">
              <a:lnSpc>
                <a:spcPct val="107000"/>
              </a:lnSpc>
              <a:spcAft>
                <a:spcPts val="600"/>
              </a:spcAft>
            </a:pPr>
            <a:endParaRPr lang="fr-FR" sz="1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v"/>
            </a:pPr>
            <a:r>
              <a:rPr lang="fr-FR" sz="13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Savoir ce n’est pas comprendre. Il est important de transformer le savoir en connaissances…</a:t>
            </a:r>
          </a:p>
          <a:p>
            <a:pPr marL="285750" indent="-285750" algn="just">
              <a:spcAft>
                <a:spcPts val="1200"/>
              </a:spcAft>
              <a:buFont typeface="Wingdings" panose="05000000000000000000" pitchFamily="2" charset="2"/>
              <a:buChar char="v"/>
            </a:pPr>
            <a:r>
              <a:rPr lang="fr-FR" sz="13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Les compétences ne se mesurent pas, elles s’évaluent..</a:t>
            </a:r>
          </a:p>
          <a:p>
            <a:pPr marL="285750" indent="-285750" algn="just">
              <a:spcAft>
                <a:spcPts val="1200"/>
              </a:spcAft>
              <a:buFont typeface="Wingdings" panose="05000000000000000000" pitchFamily="2" charset="2"/>
              <a:buChar char="v"/>
            </a:pPr>
            <a:r>
              <a:rPr lang="fr-FR" sz="13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Evaluer en éducation, c’est dire la valeur du changement…</a:t>
            </a:r>
            <a:endParaRPr lang="fr-FR" sz="13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v"/>
            </a:pPr>
            <a:r>
              <a:rPr lang="fr-FR" sz="13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L’enjeu pour l’apprenant aujourd’hui est de savoir  comment il apprend. « Qu’est-ce que j’ai compris de ce que j’ai appris et qu’est-ce que je vais en faire quand je ne serais plus là »?...</a:t>
            </a:r>
          </a:p>
          <a:p>
            <a:pPr marL="285750" indent="-285750" algn="just">
              <a:spcAft>
                <a:spcPts val="1200"/>
              </a:spcAft>
              <a:buFont typeface="Wingdings" panose="05000000000000000000" pitchFamily="2" charset="2"/>
              <a:buChar char="v"/>
            </a:pPr>
            <a:r>
              <a:rPr lang="fr-FR" sz="13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L’éducation c’est aider l’autre à se conduire hors de lui-même…</a:t>
            </a:r>
          </a:p>
          <a:p>
            <a:pPr marL="285750" indent="-285750" algn="just">
              <a:spcAft>
                <a:spcPts val="1200"/>
              </a:spcAft>
              <a:buFont typeface="Wingdings" panose="05000000000000000000" pitchFamily="2" charset="2"/>
              <a:buChar char="v"/>
            </a:pPr>
            <a:r>
              <a:rPr lang="fr-FR" sz="13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L’émancipation s’est autoriser l’autre à s’échapper…</a:t>
            </a:r>
            <a:endParaRPr lang="fr-FR" sz="13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v"/>
            </a:pPr>
            <a:r>
              <a:rPr lang="fr-FR" sz="13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Un projet doit se rapprocher des valeurs en souffrance.</a:t>
            </a:r>
          </a:p>
          <a:p>
            <a:pPr marL="285750" indent="-285750" algn="just">
              <a:spcAft>
                <a:spcPts val="1200"/>
              </a:spcAft>
              <a:buFont typeface="Wingdings" panose="05000000000000000000" pitchFamily="2" charset="2"/>
              <a:buChar char="v"/>
            </a:pPr>
            <a:r>
              <a:rPr lang="fr-FR" sz="13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Un projet devrait démarrer par une utopie…</a:t>
            </a:r>
          </a:p>
          <a:p>
            <a:pPr marL="285750" indent="-285750" algn="just">
              <a:spcAft>
                <a:spcPts val="1200"/>
              </a:spcAft>
              <a:buFont typeface="Wingdings" panose="05000000000000000000" pitchFamily="2" charset="2"/>
              <a:buChar char="v"/>
            </a:pPr>
            <a:r>
              <a:rPr lang="fr-FR" sz="13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Le projet c’est la vie…</a:t>
            </a:r>
          </a:p>
          <a:p>
            <a:pPr marL="285750" indent="-285750" algn="just">
              <a:spcAft>
                <a:spcPts val="1200"/>
              </a:spcAft>
              <a:buFont typeface="Wingdings" panose="05000000000000000000" pitchFamily="2" charset="2"/>
              <a:buChar char="v"/>
            </a:pPr>
            <a:r>
              <a:rPr lang="fr-FR" sz="13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Vivre c’est viser des utopies…</a:t>
            </a:r>
          </a:p>
          <a:p>
            <a:pPr algn="just">
              <a:spcAft>
                <a:spcPts val="600"/>
              </a:spcAft>
            </a:pPr>
            <a:endParaRPr lang="fr-FR" sz="13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600"/>
              </a:spcAft>
            </a:pPr>
            <a:endParaRPr lang="fr-FR" sz="13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600"/>
              </a:spcAft>
            </a:pPr>
            <a:endParaRPr lang="fr-FR" sz="13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fr-FR" sz="1600" dirty="0" smtClean="0">
              <a:solidFill>
                <a:schemeClr val="bg1"/>
              </a:solidFill>
              <a:latin typeface="Century Gothic" panose="020B0502020202020204" pitchFamily="34"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1593" y="244989"/>
            <a:ext cx="3652472" cy="2739354"/>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691" y="120698"/>
            <a:ext cx="2863645" cy="2863645"/>
          </a:xfrm>
          <a:prstGeom prst="rect">
            <a:avLst/>
          </a:prstGeom>
        </p:spPr>
      </p:pic>
    </p:spTree>
    <p:extLst>
      <p:ext uri="{BB962C8B-B14F-4D97-AF65-F5344CB8AC3E}">
        <p14:creationId xmlns:p14="http://schemas.microsoft.com/office/powerpoint/2010/main" val="3139744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1106" y="408296"/>
            <a:ext cx="2013595" cy="2684794"/>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334" y="254000"/>
            <a:ext cx="2861532" cy="2146149"/>
          </a:xfrm>
          <a:prstGeom prst="rect">
            <a:avLst/>
          </a:prstGeom>
        </p:spPr>
      </p:pic>
      <p:sp>
        <p:nvSpPr>
          <p:cNvPr id="5" name="Zone de texte 5"/>
          <p:cNvSpPr txBox="1"/>
          <p:nvPr/>
        </p:nvSpPr>
        <p:spPr>
          <a:xfrm>
            <a:off x="4078288" y="4708208"/>
            <a:ext cx="7587614" cy="118459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600" dirty="0" smtClean="0">
                <a:latin typeface="Century Gothic" panose="020B0502020202020204" pitchFamily="34" charset="0"/>
                <a:cs typeface="Times New Roman" panose="02020603050405020304" pitchFamily="18" charset="0"/>
              </a:rPr>
              <a:t>Assurer la cohérence d’une démarche, aussi transversale que l’éducation, nécessite de pouvoir conjuguer l’intervention des différents acteurs locaux qui ont  leurs spécificités propres, tout en intégrant la diversité des communes dans lesquelles ils évoluent.</a:t>
            </a:r>
            <a:endParaRPr lang="fr-FR" sz="1600" dirty="0" smtClean="0">
              <a:latin typeface="Century Gothic" panose="020B0502020202020204" pitchFamily="34" charset="0"/>
            </a:endParaRPr>
          </a:p>
          <a:p>
            <a:pPr algn="just">
              <a:lnSpc>
                <a:spcPct val="107000"/>
              </a:lnSpc>
              <a:spcAft>
                <a:spcPts val="800"/>
              </a:spcAft>
            </a:pPr>
            <a:endPar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itre 1"/>
          <p:cNvSpPr txBox="1">
            <a:spLocks/>
          </p:cNvSpPr>
          <p:nvPr/>
        </p:nvSpPr>
        <p:spPr>
          <a:xfrm>
            <a:off x="3797935" y="3180461"/>
            <a:ext cx="8444865"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smtClean="0">
                <a:solidFill>
                  <a:schemeClr val="bg1"/>
                </a:solidFill>
                <a:latin typeface="Century Gothic" panose="020B0502020202020204" pitchFamily="34" charset="0"/>
              </a:rPr>
              <a:t>LA COMMUNAUTE D’AGGLOMERATION </a:t>
            </a:r>
          </a:p>
          <a:p>
            <a:r>
              <a:rPr lang="fr-FR" sz="3600" dirty="0" smtClean="0">
                <a:solidFill>
                  <a:schemeClr val="bg1"/>
                </a:solidFill>
                <a:latin typeface="Century Gothic" panose="020B0502020202020204" pitchFamily="34" charset="0"/>
              </a:rPr>
              <a:t>COMME TERRITOIRE RESSOURCE</a:t>
            </a:r>
            <a:r>
              <a:rPr lang="fr-FR" sz="3600" b="1" dirty="0" smtClean="0">
                <a:solidFill>
                  <a:schemeClr val="bg1"/>
                </a:solidFill>
                <a:latin typeface="Century Gothic" panose="020B0502020202020204" pitchFamily="34" charset="0"/>
              </a:rPr>
              <a:t> </a:t>
            </a:r>
            <a:endParaRPr lang="fr-FR" sz="3600" b="1" dirty="0">
              <a:solidFill>
                <a:schemeClr val="bg1"/>
              </a:solidFill>
              <a:latin typeface="Century Gothic" panose="020B0502020202020204" pitchFamily="34" charset="0"/>
            </a:endParaRPr>
          </a:p>
        </p:txBody>
      </p:sp>
      <p:sp>
        <p:nvSpPr>
          <p:cNvPr id="14" name="Zone de texte 3"/>
          <p:cNvSpPr txBox="1"/>
          <p:nvPr/>
        </p:nvSpPr>
        <p:spPr>
          <a:xfrm>
            <a:off x="177164" y="254000"/>
            <a:ext cx="3419476"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smtClean="0">
                <a:solidFill>
                  <a:schemeClr val="bg1"/>
                </a:solidFill>
                <a:latin typeface="Century Gothic" panose="020B0502020202020204" pitchFamily="34" charset="0"/>
              </a:rPr>
              <a:t>FAIRE ALLIANCE POUR LA REUSSITE EDUCATIVE</a:t>
            </a:r>
          </a:p>
          <a:p>
            <a:pPr algn="just"/>
            <a:endParaRPr lang="fr-FR" dirty="0" smtClean="0">
              <a:solidFill>
                <a:schemeClr val="bg1"/>
              </a:solidFill>
              <a:latin typeface="Century Gothic" panose="020B0502020202020204" pitchFamily="34" charset="0"/>
            </a:endParaRPr>
          </a:p>
          <a:p>
            <a:pPr algn="just"/>
            <a:r>
              <a:rPr lang="fr-FR" dirty="0" smtClean="0">
                <a:solidFill>
                  <a:schemeClr val="bg1"/>
                </a:solidFill>
                <a:latin typeface="Century Gothic" panose="020B0502020202020204" pitchFamily="34" charset="0"/>
              </a:rPr>
              <a:t>Une </a:t>
            </a:r>
            <a:r>
              <a:rPr lang="fr-FR" dirty="0">
                <a:solidFill>
                  <a:schemeClr val="bg1"/>
                </a:solidFill>
                <a:latin typeface="Century Gothic" panose="020B0502020202020204" pitchFamily="34" charset="0"/>
              </a:rPr>
              <a:t>première étape à consolider </a:t>
            </a:r>
            <a:r>
              <a:rPr lang="fr-FR" dirty="0" smtClean="0">
                <a:solidFill>
                  <a:schemeClr val="bg1"/>
                </a:solidFill>
                <a:latin typeface="Century Gothic" panose="020B0502020202020204" pitchFamily="34" charset="0"/>
              </a:rPr>
              <a:t>:</a:t>
            </a:r>
          </a:p>
          <a:p>
            <a:pPr algn="just"/>
            <a:endParaRPr lang="fr-FR" dirty="0">
              <a:solidFill>
                <a:schemeClr val="bg1"/>
              </a:solidFill>
              <a:latin typeface="Century Gothic" panose="020B0502020202020204" pitchFamily="34" charset="0"/>
            </a:endParaRPr>
          </a:p>
          <a:p>
            <a:pPr algn="just"/>
            <a:r>
              <a:rPr lang="fr-FR" i="1" dirty="0" smtClean="0">
                <a:solidFill>
                  <a:schemeClr val="bg1"/>
                </a:solidFill>
                <a:latin typeface="Century Gothic" panose="020B0502020202020204" pitchFamily="34" charset="0"/>
              </a:rPr>
              <a:t>Notre </a:t>
            </a:r>
            <a:r>
              <a:rPr lang="fr-FR" i="1" dirty="0">
                <a:solidFill>
                  <a:schemeClr val="bg1"/>
                </a:solidFill>
                <a:latin typeface="Century Gothic" panose="020B0502020202020204" pitchFamily="34" charset="0"/>
              </a:rPr>
              <a:t>Projet éducatif local est un </a:t>
            </a:r>
            <a:r>
              <a:rPr lang="fr-FR" i="1" dirty="0" smtClean="0">
                <a:solidFill>
                  <a:schemeClr val="bg1"/>
                </a:solidFill>
                <a:latin typeface="Century Gothic" panose="020B0502020202020204" pitchFamily="34" charset="0"/>
              </a:rPr>
              <a:t>processus qui </a:t>
            </a:r>
            <a:r>
              <a:rPr lang="fr-FR" i="1" dirty="0">
                <a:solidFill>
                  <a:schemeClr val="bg1"/>
                </a:solidFill>
                <a:latin typeface="Century Gothic" panose="020B0502020202020204" pitchFamily="34" charset="0"/>
              </a:rPr>
              <a:t>s’inscrit dans </a:t>
            </a:r>
            <a:r>
              <a:rPr lang="fr-FR" i="1" dirty="0" smtClean="0">
                <a:solidFill>
                  <a:schemeClr val="bg1"/>
                </a:solidFill>
                <a:latin typeface="Century Gothic" panose="020B0502020202020204" pitchFamily="34" charset="0"/>
              </a:rPr>
              <a:t>le temps</a:t>
            </a:r>
            <a:r>
              <a:rPr lang="fr-FR" dirty="0" smtClean="0">
                <a:solidFill>
                  <a:schemeClr val="bg1"/>
                </a:solidFill>
                <a:latin typeface="Century Gothic" panose="020B0502020202020204" pitchFamily="34" charset="0"/>
              </a:rPr>
              <a:t>. </a:t>
            </a:r>
            <a:r>
              <a:rPr lang="fr-FR" i="1" dirty="0">
                <a:solidFill>
                  <a:schemeClr val="bg1"/>
                </a:solidFill>
                <a:latin typeface="Century Gothic" panose="020B0502020202020204" pitchFamily="34" charset="0"/>
              </a:rPr>
              <a:t>Notre territoire </a:t>
            </a:r>
            <a:r>
              <a:rPr lang="fr-FR" i="1" dirty="0" smtClean="0">
                <a:solidFill>
                  <a:schemeClr val="bg1"/>
                </a:solidFill>
                <a:latin typeface="Century Gothic" panose="020B0502020202020204" pitchFamily="34" charset="0"/>
              </a:rPr>
              <a:t>a des </a:t>
            </a:r>
            <a:r>
              <a:rPr lang="fr-FR" i="1" dirty="0">
                <a:solidFill>
                  <a:schemeClr val="bg1"/>
                </a:solidFill>
                <a:latin typeface="Century Gothic" panose="020B0502020202020204" pitchFamily="34" charset="0"/>
              </a:rPr>
              <a:t>potentialités, des ressources que </a:t>
            </a:r>
            <a:r>
              <a:rPr lang="fr-FR" i="1" dirty="0" smtClean="0">
                <a:solidFill>
                  <a:schemeClr val="bg1"/>
                </a:solidFill>
                <a:latin typeface="Century Gothic" panose="020B0502020202020204" pitchFamily="34" charset="0"/>
              </a:rPr>
              <a:t>nous devons </a:t>
            </a:r>
            <a:r>
              <a:rPr lang="fr-FR" i="1" dirty="0">
                <a:solidFill>
                  <a:schemeClr val="bg1"/>
                </a:solidFill>
                <a:latin typeface="Century Gothic" panose="020B0502020202020204" pitchFamily="34" charset="0"/>
              </a:rPr>
              <a:t>mettre au profit de </a:t>
            </a:r>
            <a:r>
              <a:rPr lang="fr-FR" i="1" dirty="0" smtClean="0">
                <a:solidFill>
                  <a:schemeClr val="bg1"/>
                </a:solidFill>
                <a:latin typeface="Century Gothic" panose="020B0502020202020204" pitchFamily="34" charset="0"/>
              </a:rPr>
              <a:t>l’épanouissement et </a:t>
            </a:r>
            <a:r>
              <a:rPr lang="fr-FR" i="1" dirty="0">
                <a:solidFill>
                  <a:schemeClr val="bg1"/>
                </a:solidFill>
                <a:latin typeface="Century Gothic" panose="020B0502020202020204" pitchFamily="34" charset="0"/>
              </a:rPr>
              <a:t>de l’expression des </a:t>
            </a:r>
            <a:r>
              <a:rPr lang="fr-FR" i="1" dirty="0" smtClean="0">
                <a:solidFill>
                  <a:schemeClr val="bg1"/>
                </a:solidFill>
                <a:latin typeface="Century Gothic" panose="020B0502020202020204" pitchFamily="34" charset="0"/>
              </a:rPr>
              <a:t>enfants et des besoins des familles</a:t>
            </a:r>
            <a:r>
              <a:rPr lang="fr-FR" dirty="0" smtClean="0">
                <a:solidFill>
                  <a:schemeClr val="bg1"/>
                </a:solidFill>
                <a:latin typeface="Century Gothic" panose="020B0502020202020204" pitchFamily="34" charset="0"/>
              </a:rPr>
              <a:t>. </a:t>
            </a:r>
          </a:p>
          <a:p>
            <a:pPr algn="just"/>
            <a:r>
              <a:rPr lang="fr-FR" dirty="0" smtClean="0">
                <a:solidFill>
                  <a:schemeClr val="bg1"/>
                </a:solidFill>
                <a:latin typeface="Century Gothic" panose="020B0502020202020204" pitchFamily="34" charset="0"/>
              </a:rPr>
              <a:t>Une manière </a:t>
            </a:r>
            <a:r>
              <a:rPr lang="fr-FR" dirty="0">
                <a:solidFill>
                  <a:schemeClr val="bg1"/>
                </a:solidFill>
                <a:latin typeface="Century Gothic" panose="020B0502020202020204" pitchFamily="34" charset="0"/>
              </a:rPr>
              <a:t>d’annoncer le travail à venir </a:t>
            </a:r>
            <a:r>
              <a:rPr lang="fr-FR" dirty="0" smtClean="0">
                <a:solidFill>
                  <a:schemeClr val="bg1"/>
                </a:solidFill>
                <a:latin typeface="Century Gothic" panose="020B0502020202020204" pitchFamily="34" charset="0"/>
              </a:rPr>
              <a:t>pour inventer </a:t>
            </a:r>
            <a:r>
              <a:rPr lang="fr-FR" dirty="0">
                <a:solidFill>
                  <a:schemeClr val="bg1"/>
                </a:solidFill>
                <a:latin typeface="Century Gothic" panose="020B0502020202020204" pitchFamily="34" charset="0"/>
              </a:rPr>
              <a:t>un territoire qui </a:t>
            </a:r>
            <a:r>
              <a:rPr lang="fr-FR" dirty="0" smtClean="0">
                <a:solidFill>
                  <a:schemeClr val="bg1"/>
                </a:solidFill>
                <a:latin typeface="Century Gothic" panose="020B0502020202020204" pitchFamily="34" charset="0"/>
              </a:rPr>
              <a:t>devient alors «apprenant».</a:t>
            </a:r>
            <a:endParaRPr lang="fr-FR" sz="1400" dirty="0" smtClean="0">
              <a:solidFill>
                <a:schemeClr val="bg1"/>
              </a:solidFill>
              <a:latin typeface="Century Gothic" panose="020B0502020202020204" pitchFamily="34"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701" y="623133"/>
            <a:ext cx="2889562" cy="2167172"/>
          </a:xfrm>
          <a:prstGeom prst="rect">
            <a:avLst/>
          </a:prstGeom>
        </p:spPr>
      </p:pic>
    </p:spTree>
    <p:extLst>
      <p:ext uri="{BB962C8B-B14F-4D97-AF65-F5344CB8AC3E}">
        <p14:creationId xmlns:p14="http://schemas.microsoft.com/office/powerpoint/2010/main" val="3890825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120" y="-234408"/>
            <a:ext cx="11541760" cy="7201972"/>
          </a:xfrm>
          <a:prstGeom prst="rect">
            <a:avLst/>
          </a:prstGeom>
        </p:spPr>
        <p:txBody>
          <a:bodyPr wrap="square">
            <a:spAutoFit/>
          </a:bodyPr>
          <a:lstStyle/>
          <a:p>
            <a:endParaRPr lang="fr-FR"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endParaRPr lang="fr-FR" sz="1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endParaRPr lang="fr-FR"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fr-FR"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EN CONCLUSION</a:t>
            </a:r>
          </a:p>
          <a:p>
            <a:pPr algn="ctr"/>
            <a:endParaRPr lang="fr-FR"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r>
              <a:rPr lang="fr-FR"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L’intervention d’Alain BOLLON, invité </a:t>
            </a:r>
            <a:r>
              <a:rPr lang="fr-FR"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à Foix aux forges de </a:t>
            </a:r>
            <a:r>
              <a:rPr lang="fr-FR"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Pyrène ce 30 mai 2018, aura sans aucun doute permis </a:t>
            </a:r>
            <a:r>
              <a:rPr lang="fr-FR"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aux participants d’élargir singulièrement leur champ de vision et de </a:t>
            </a:r>
            <a:r>
              <a:rPr lang="fr-FR"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questionnement.</a:t>
            </a:r>
          </a:p>
          <a:p>
            <a:pPr algn="just"/>
            <a:endParaRPr lang="fr-FR"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r>
              <a:rPr lang="fr-FR"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question essentielle demeure sans doute: comment travailler ensemble, en étroite collaboration et en complémentarité pour permettre à l’enfant, au jeune, de se construire en tant  que citoyen et selon le propos d’Alain Bollon de « comprendre comment il a appris pour pouvoir continuer à apprendre ensuite ».</a:t>
            </a:r>
          </a:p>
          <a:p>
            <a:pPr algn="just"/>
            <a:endParaRPr lang="fr-FR"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r>
              <a:rPr lang="fr-FR" dirty="0">
                <a:solidFill>
                  <a:schemeClr val="bg1"/>
                </a:solidFill>
                <a:latin typeface="Century Gothic" panose="020B0502020202020204" pitchFamily="34" charset="0"/>
              </a:rPr>
              <a:t>L</a:t>
            </a:r>
            <a:r>
              <a:rPr lang="fr-FR" dirty="0" smtClean="0">
                <a:solidFill>
                  <a:schemeClr val="bg1"/>
                </a:solidFill>
                <a:latin typeface="Century Gothic" panose="020B0502020202020204" pitchFamily="34" charset="0"/>
              </a:rPr>
              <a:t>a participation de nombreux </a:t>
            </a:r>
            <a:r>
              <a:rPr lang="fr-FR" dirty="0">
                <a:solidFill>
                  <a:schemeClr val="bg1"/>
                </a:solidFill>
                <a:latin typeface="Century Gothic" panose="020B0502020202020204" pitchFamily="34" charset="0"/>
              </a:rPr>
              <a:t>acteurs éducatifs de l’agglomération au lancement du projet </a:t>
            </a:r>
            <a:r>
              <a:rPr lang="fr-FR" dirty="0" smtClean="0">
                <a:solidFill>
                  <a:schemeClr val="bg1"/>
                </a:solidFill>
                <a:latin typeface="Century Gothic" panose="020B0502020202020204" pitchFamily="34" charset="0"/>
              </a:rPr>
              <a:t>éducatif a, ce 30 mai, permis de croiser des regards divers: des </a:t>
            </a:r>
            <a:r>
              <a:rPr lang="fr-FR" dirty="0">
                <a:solidFill>
                  <a:schemeClr val="bg1"/>
                </a:solidFill>
                <a:latin typeface="Century Gothic" panose="020B0502020202020204" pitchFamily="34" charset="0"/>
              </a:rPr>
              <a:t>agents de la collectivité, des parents, des élus, des responsables d’associations, des responsables </a:t>
            </a:r>
            <a:r>
              <a:rPr lang="fr-FR" dirty="0" smtClean="0">
                <a:solidFill>
                  <a:schemeClr val="bg1"/>
                </a:solidFill>
                <a:latin typeface="Century Gothic" panose="020B0502020202020204" pitchFamily="34" charset="0"/>
              </a:rPr>
              <a:t>d’institutions, des enseignants, des animateurs, des </a:t>
            </a:r>
            <a:r>
              <a:rPr lang="fr-FR" dirty="0">
                <a:solidFill>
                  <a:schemeClr val="bg1"/>
                </a:solidFill>
                <a:latin typeface="Century Gothic" panose="020B0502020202020204" pitchFamily="34" charset="0"/>
              </a:rPr>
              <a:t>fédérations d’éducation </a:t>
            </a:r>
            <a:r>
              <a:rPr lang="fr-FR" dirty="0" smtClean="0">
                <a:solidFill>
                  <a:schemeClr val="bg1"/>
                </a:solidFill>
                <a:latin typeface="Century Gothic" panose="020B0502020202020204" pitchFamily="34" charset="0"/>
              </a:rPr>
              <a:t>populaire…</a:t>
            </a:r>
          </a:p>
          <a:p>
            <a:pPr algn="just"/>
            <a:r>
              <a:rPr lang="fr-FR" dirty="0" smtClean="0">
                <a:solidFill>
                  <a:schemeClr val="bg1"/>
                </a:solidFill>
                <a:latin typeface="Century Gothic" panose="020B0502020202020204" pitchFamily="34" charset="0"/>
              </a:rPr>
              <a:t>Cette dynamique a assurément permis de dessiner des perspectives qui restent maintenant à décliner.</a:t>
            </a:r>
          </a:p>
          <a:p>
            <a:pPr algn="just"/>
            <a:endParaRPr lang="fr-FR" dirty="0">
              <a:solidFill>
                <a:schemeClr val="bg1"/>
              </a:solidFill>
              <a:latin typeface="Century Gothic" panose="020B0502020202020204" pitchFamily="34" charset="0"/>
            </a:endParaRPr>
          </a:p>
          <a:p>
            <a:pPr algn="just"/>
            <a:r>
              <a:rPr lang="fr-FR" dirty="0">
                <a:solidFill>
                  <a:schemeClr val="bg1"/>
                </a:solidFill>
                <a:latin typeface="Century Gothic" panose="020B0502020202020204" pitchFamily="34" charset="0"/>
              </a:rPr>
              <a:t>En dernier lieu, c’est sur le plan politique que ce lancement du projet éducatif a été le plus percutant à travers l’engagement de nos élus à </a:t>
            </a:r>
            <a:r>
              <a:rPr lang="fr-FR" dirty="0" smtClean="0">
                <a:solidFill>
                  <a:schemeClr val="bg1"/>
                </a:solidFill>
                <a:latin typeface="Century Gothic" panose="020B0502020202020204" pitchFamily="34" charset="0"/>
              </a:rPr>
              <a:t>reconnaitre notre territoire comme un « Territoire Educatif » </a:t>
            </a:r>
            <a:r>
              <a:rPr lang="fr-FR" dirty="0">
                <a:solidFill>
                  <a:schemeClr val="bg1"/>
                </a:solidFill>
                <a:latin typeface="Century Gothic" panose="020B0502020202020204" pitchFamily="34" charset="0"/>
              </a:rPr>
              <a:t>et </a:t>
            </a:r>
            <a:r>
              <a:rPr lang="fr-FR" dirty="0" smtClean="0">
                <a:solidFill>
                  <a:schemeClr val="bg1"/>
                </a:solidFill>
                <a:latin typeface="Century Gothic" panose="020B0502020202020204" pitchFamily="34" charset="0"/>
              </a:rPr>
              <a:t>à  adhérer </a:t>
            </a:r>
            <a:r>
              <a:rPr lang="fr-FR" dirty="0">
                <a:solidFill>
                  <a:schemeClr val="bg1"/>
                </a:solidFill>
                <a:latin typeface="Century Gothic" panose="020B0502020202020204" pitchFamily="34" charset="0"/>
              </a:rPr>
              <a:t>au Projet </a:t>
            </a:r>
            <a:r>
              <a:rPr lang="fr-FR" dirty="0" smtClean="0">
                <a:solidFill>
                  <a:schemeClr val="bg1"/>
                </a:solidFill>
                <a:latin typeface="Century Gothic" panose="020B0502020202020204" pitchFamily="34" charset="0"/>
              </a:rPr>
              <a:t>Départemental pour des politiques éducatives concertées.</a:t>
            </a:r>
            <a:endParaRPr lang="fr-FR" dirty="0">
              <a:solidFill>
                <a:schemeClr val="bg1"/>
              </a:solidFill>
              <a:latin typeface="Century Gothic" panose="020B0502020202020204" pitchFamily="34" charset="0"/>
            </a:endParaRPr>
          </a:p>
          <a:p>
            <a:endParaRPr lang="fr-FR"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endParaRPr lang="fr-FR" sz="2400" dirty="0">
              <a:latin typeface="Century Gothic" panose="020B0502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55031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1405945035"/>
              </p:ext>
            </p:extLst>
          </p:nvPr>
        </p:nvGraphicFramePr>
        <p:xfrm>
          <a:off x="782954" y="0"/>
          <a:ext cx="5262245" cy="7004698"/>
        </p:xfrm>
        <a:graphic>
          <a:graphicData uri="http://schemas.openxmlformats.org/presentationml/2006/ole">
            <mc:AlternateContent xmlns:mc="http://schemas.openxmlformats.org/markup-compatibility/2006">
              <mc:Choice xmlns:v="urn:schemas-microsoft-com:vml" Requires="v">
                <p:oleObj spid="_x0000_s2076" name="Acrobat Document" r:id="rId3" imgW="10871200" imgH="14471627" progId="AcroExch.Document.DC">
                  <p:embed/>
                </p:oleObj>
              </mc:Choice>
              <mc:Fallback>
                <p:oleObj name="Acrobat Document" r:id="rId3" imgW="10871200" imgH="14471627" progId="AcroExch.Document.DC">
                  <p:embed/>
                  <p:pic>
                    <p:nvPicPr>
                      <p:cNvPr id="2" name="Objet 1"/>
                      <p:cNvPicPr/>
                      <p:nvPr/>
                    </p:nvPicPr>
                    <p:blipFill>
                      <a:blip r:embed="rId4"/>
                      <a:stretch>
                        <a:fillRect/>
                      </a:stretch>
                    </p:blipFill>
                    <p:spPr>
                      <a:xfrm>
                        <a:off x="782954" y="0"/>
                        <a:ext cx="5262245" cy="7004698"/>
                      </a:xfrm>
                      <a:prstGeom prst="rect">
                        <a:avLst/>
                      </a:prstGeom>
                    </p:spPr>
                  </p:pic>
                </p:oleObj>
              </mc:Fallback>
            </mc:AlternateContent>
          </a:graphicData>
        </a:graphic>
      </p:graphicFrame>
      <p:sp>
        <p:nvSpPr>
          <p:cNvPr id="3" name="ZoneTexte 2"/>
          <p:cNvSpPr txBox="1"/>
          <p:nvPr/>
        </p:nvSpPr>
        <p:spPr>
          <a:xfrm>
            <a:off x="6278880" y="1584960"/>
            <a:ext cx="5720080" cy="4124206"/>
          </a:xfrm>
          <a:prstGeom prst="rect">
            <a:avLst/>
          </a:prstGeom>
          <a:noFill/>
        </p:spPr>
        <p:txBody>
          <a:bodyPr wrap="square" rtlCol="0">
            <a:spAutoFit/>
          </a:bodyPr>
          <a:lstStyle/>
          <a:p>
            <a:pPr algn="just">
              <a:lnSpc>
                <a:spcPct val="150000"/>
              </a:lnSpc>
              <a:spcAft>
                <a:spcPts val="1200"/>
              </a:spcAft>
            </a:pPr>
            <a:r>
              <a:rPr lang="fr-FR" sz="3600" dirty="0" smtClean="0">
                <a:solidFill>
                  <a:schemeClr val="bg1"/>
                </a:solidFill>
                <a:latin typeface="Century Gothic" panose="020B0502020202020204" pitchFamily="34" charset="0"/>
              </a:rPr>
              <a:t>M</a:t>
            </a:r>
            <a:r>
              <a:rPr lang="fr-FR" sz="2400" dirty="0" smtClean="0">
                <a:solidFill>
                  <a:schemeClr val="bg1"/>
                </a:solidFill>
                <a:latin typeface="Century Gothic" panose="020B0502020202020204" pitchFamily="34" charset="0"/>
              </a:rPr>
              <a:t>erci pour votre participation </a:t>
            </a:r>
            <a:r>
              <a:rPr lang="fr-FR" sz="2400" smtClean="0">
                <a:solidFill>
                  <a:schemeClr val="bg1"/>
                </a:solidFill>
                <a:latin typeface="Century Gothic" panose="020B0502020202020204" pitchFamily="34" charset="0"/>
              </a:rPr>
              <a:t>et pour </a:t>
            </a:r>
            <a:r>
              <a:rPr lang="fr-FR" sz="2400" dirty="0" smtClean="0">
                <a:solidFill>
                  <a:schemeClr val="bg1"/>
                </a:solidFill>
                <a:latin typeface="Century Gothic" panose="020B0502020202020204" pitchFamily="34" charset="0"/>
              </a:rPr>
              <a:t>la qualité </a:t>
            </a:r>
            <a:r>
              <a:rPr lang="fr-FR" sz="2400" smtClean="0">
                <a:solidFill>
                  <a:schemeClr val="bg1"/>
                </a:solidFill>
                <a:latin typeface="Century Gothic" panose="020B0502020202020204" pitchFamily="34" charset="0"/>
              </a:rPr>
              <a:t>de nos </a:t>
            </a:r>
            <a:r>
              <a:rPr lang="fr-FR" sz="2400" dirty="0" smtClean="0">
                <a:solidFill>
                  <a:schemeClr val="bg1"/>
                </a:solidFill>
                <a:latin typeface="Century Gothic" panose="020B0502020202020204" pitchFamily="34" charset="0"/>
              </a:rPr>
              <a:t>échanges.</a:t>
            </a:r>
          </a:p>
          <a:p>
            <a:pPr algn="just">
              <a:lnSpc>
                <a:spcPct val="150000"/>
              </a:lnSpc>
              <a:spcAft>
                <a:spcPts val="1200"/>
              </a:spcAft>
            </a:pPr>
            <a:r>
              <a:rPr lang="fr-FR" sz="3600" dirty="0" smtClean="0">
                <a:solidFill>
                  <a:schemeClr val="bg1"/>
                </a:solidFill>
                <a:latin typeface="Century Gothic" panose="020B0502020202020204" pitchFamily="34" charset="0"/>
              </a:rPr>
              <a:t>C</a:t>
            </a:r>
            <a:r>
              <a:rPr lang="fr-FR" sz="2400" dirty="0" smtClean="0">
                <a:solidFill>
                  <a:schemeClr val="bg1"/>
                </a:solidFill>
                <a:latin typeface="Century Gothic" panose="020B0502020202020204" pitchFamily="34" charset="0"/>
              </a:rPr>
              <a:t>onduire une politique d’éducation est une belle aventure collective, car il s’agit ni plus ni moins de préparer un avenir meilleur.</a:t>
            </a:r>
            <a:endParaRPr lang="fr-FR"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14310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5"/>
          <p:cNvSpPr txBox="1"/>
          <p:nvPr/>
        </p:nvSpPr>
        <p:spPr>
          <a:xfrm>
            <a:off x="4078586" y="5090621"/>
            <a:ext cx="7587614" cy="163148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dirty="0" smtClean="0">
                <a:latin typeface="Century Gothic" panose="020B0502020202020204" pitchFamily="34" charset="0"/>
                <a:ea typeface="Times New Roman" panose="02020603050405020304" pitchFamily="18" charset="0"/>
                <a:cs typeface="Times New Roman" panose="02020603050405020304" pitchFamily="18" charset="0"/>
              </a:rPr>
              <a:t>La plateforme partenariale «</a:t>
            </a:r>
            <a:r>
              <a:rPr lang="fr-FR" sz="1400" b="1" dirty="0" smtClean="0">
                <a:solidFill>
                  <a:schemeClr val="accent2"/>
                </a:solidFill>
                <a:latin typeface="Century Gothic" panose="020B0502020202020204" pitchFamily="34" charset="0"/>
                <a:ea typeface="Times New Roman" panose="02020603050405020304" pitchFamily="18" charset="0"/>
                <a:cs typeface="Times New Roman" panose="02020603050405020304" pitchFamily="18" charset="0"/>
              </a:rPr>
              <a:t> </a:t>
            </a:r>
            <a:r>
              <a:rPr lang="fr-FR" sz="1400" b="1" dirty="0" smtClean="0">
                <a:solidFill>
                  <a:schemeClr val="accent6">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Territoires Educatifs</a:t>
            </a:r>
            <a:r>
              <a:rPr lang="fr-FR" sz="1400" dirty="0" smtClean="0">
                <a:latin typeface="Century Gothic" panose="020B0502020202020204" pitchFamily="34" charset="0"/>
                <a:ea typeface="Times New Roman" panose="02020603050405020304" pitchFamily="18" charset="0"/>
                <a:cs typeface="Times New Roman" panose="02020603050405020304" pitchFamily="18" charset="0"/>
              </a:rPr>
              <a:t> », spécificité ariégeoise, accompagne les territoires dans le développement de leurs projets éducatifs, au travers de temps d’échanges de pratiques, de temps de formation professionnels, d’outils d’animation de la réflexion, en croisant les regards institutionnels, fédératifs, territoriaux… le projet départemental est un cadre sur lequel peut s’appuyer tout territoire qui le souhaite</a:t>
            </a:r>
            <a:endParaRPr lang="fr-FR" sz="14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itre 1"/>
          <p:cNvSpPr txBox="1">
            <a:spLocks/>
          </p:cNvSpPr>
          <p:nvPr/>
        </p:nvSpPr>
        <p:spPr>
          <a:xfrm>
            <a:off x="3889673" y="3488055"/>
            <a:ext cx="796544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smtClean="0">
                <a:solidFill>
                  <a:schemeClr val="bg1"/>
                </a:solidFill>
                <a:latin typeface="Century Gothic" panose="020B0502020202020204" pitchFamily="34" charset="0"/>
              </a:rPr>
              <a:t>Le 30 mai 2018: </a:t>
            </a:r>
          </a:p>
          <a:p>
            <a:r>
              <a:rPr lang="fr-FR" sz="2400" dirty="0" smtClean="0">
                <a:solidFill>
                  <a:schemeClr val="bg1"/>
                </a:solidFill>
                <a:latin typeface="Century Gothic" panose="020B0502020202020204" pitchFamily="34" charset="0"/>
              </a:rPr>
              <a:t>ADHESION AU PROJET DEPARTEMENTAL </a:t>
            </a:r>
          </a:p>
          <a:p>
            <a:r>
              <a:rPr lang="fr-FR" sz="2400" dirty="0" smtClean="0">
                <a:solidFill>
                  <a:schemeClr val="bg1"/>
                </a:solidFill>
                <a:latin typeface="Century Gothic" panose="020B0502020202020204" pitchFamily="34" charset="0"/>
              </a:rPr>
              <a:t>POUR </a:t>
            </a:r>
          </a:p>
          <a:p>
            <a:r>
              <a:rPr lang="fr-FR" sz="2400" dirty="0" smtClean="0">
                <a:solidFill>
                  <a:schemeClr val="bg1"/>
                </a:solidFill>
                <a:latin typeface="Century Gothic" panose="020B0502020202020204" pitchFamily="34" charset="0"/>
              </a:rPr>
              <a:t>DES POLITIQUES EDUCATIVES CONCERTEES </a:t>
            </a:r>
            <a:endParaRPr lang="fr-FR" sz="2400" dirty="0">
              <a:solidFill>
                <a:schemeClr val="bg1"/>
              </a:solidFill>
              <a:latin typeface="Century Gothic" panose="020B0502020202020204" pitchFamily="34" charset="0"/>
            </a:endParaRPr>
          </a:p>
        </p:txBody>
      </p:sp>
      <p:pic>
        <p:nvPicPr>
          <p:cNvPr id="13" name="Image 12" descr="D:\et 1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4566" y="241809"/>
            <a:ext cx="3410547" cy="2523108"/>
          </a:xfrm>
          <a:prstGeom prst="rect">
            <a:avLst/>
          </a:prstGeom>
          <a:noFill/>
          <a:ln>
            <a:noFill/>
          </a:ln>
        </p:spPr>
      </p:pic>
      <p:sp>
        <p:nvSpPr>
          <p:cNvPr id="14" name="Zone de texte 3"/>
          <p:cNvSpPr txBox="1"/>
          <p:nvPr/>
        </p:nvSpPr>
        <p:spPr>
          <a:xfrm>
            <a:off x="132081" y="254000"/>
            <a:ext cx="3757592"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Un regard d’expert</a:t>
            </a:r>
            <a:endPar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2018 marque le lancement du projet éducatif de l’agglomération. </a:t>
            </a:r>
          </a:p>
          <a:p>
            <a:pPr algn="just">
              <a:lnSpc>
                <a:spcPct val="107000"/>
              </a:lnSpc>
              <a:spcAft>
                <a:spcPts val="800"/>
              </a:spcAft>
            </a:pP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La Communauté d’agglomération a souhaité associer à ses  travaux Alain BOLLON, expert en évaluation des systèmes éducatifs auprès de l’UNESCO. Ce dernier a ouvert les échanges et a contribué à enrichir les réflexions.</a:t>
            </a:r>
            <a:endParaRPr lang="fr-FR" sz="1600" i="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i="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solidFill>
                  <a:schemeClr val="bg1"/>
                </a:solidFill>
                <a:latin typeface="Century Gothic" panose="020B0502020202020204" pitchFamily="34" charset="0"/>
              </a:rPr>
              <a:t>Alain </a:t>
            </a:r>
            <a:r>
              <a:rPr lang="fr-FR" sz="1600" dirty="0" smtClean="0">
                <a:solidFill>
                  <a:schemeClr val="bg1"/>
                </a:solidFill>
                <a:latin typeface="Century Gothic" panose="020B0502020202020204" pitchFamily="34" charset="0"/>
              </a:rPr>
              <a:t>BOLLON a rappelé que l’objectif de tout éducateur était d’outiller l’apprenant afin qu’il puisse gérer toutes les situations qu’il rencontre et rencontrera. Il a rappelé également que l’on n’éduquait pas, mais qu’on aidait l’autre à s’éduquer.</a:t>
            </a:r>
          </a:p>
          <a:p>
            <a:pPr algn="just"/>
            <a:endParaRPr lang="fr-FR" sz="1600" dirty="0" smtClean="0">
              <a:solidFill>
                <a:schemeClr val="bg1"/>
              </a:solidFill>
              <a:latin typeface="Century Gothic" panose="020B0502020202020204" pitchFamily="34" charset="0"/>
            </a:endParaRPr>
          </a:p>
          <a:p>
            <a:pPr algn="just"/>
            <a:r>
              <a:rPr lang="fr-FR" sz="1600" dirty="0" smtClean="0">
                <a:solidFill>
                  <a:schemeClr val="bg1"/>
                </a:solidFill>
                <a:latin typeface="Century Gothic" panose="020B0502020202020204" pitchFamily="34" charset="0"/>
              </a:rPr>
              <a:t>Il a également fortement </a:t>
            </a:r>
            <a:r>
              <a:rPr lang="fr-FR" sz="1600" dirty="0">
                <a:solidFill>
                  <a:schemeClr val="bg1"/>
                </a:solidFill>
                <a:latin typeface="Century Gothic" panose="020B0502020202020204" pitchFamily="34" charset="0"/>
              </a:rPr>
              <a:t>invité la Communauté d’agglomération à viser haut dans son Projet éducatif local.</a:t>
            </a:r>
          </a:p>
          <a:p>
            <a:pPr algn="just">
              <a:lnSpc>
                <a:spcPct val="107000"/>
              </a:lnSpc>
              <a:spcAft>
                <a:spcPts val="800"/>
              </a:spcAft>
            </a:pPr>
            <a:endParaRPr lang="fr-FR" sz="1400" i="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484" y="103239"/>
            <a:ext cx="2556382" cy="3107813"/>
          </a:xfrm>
          <a:prstGeom prst="rect">
            <a:avLst/>
          </a:prstGeom>
        </p:spPr>
      </p:pic>
    </p:spTree>
    <p:extLst>
      <p:ext uri="{BB962C8B-B14F-4D97-AF65-F5344CB8AC3E}">
        <p14:creationId xmlns:p14="http://schemas.microsoft.com/office/powerpoint/2010/main" val="34331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5280" y="179706"/>
            <a:ext cx="4064169" cy="3048127"/>
          </a:xfrm>
          <a:prstGeom prst="rect">
            <a:avLst/>
          </a:prstGeom>
        </p:spPr>
      </p:pic>
      <p:sp>
        <p:nvSpPr>
          <p:cNvPr id="5" name="Zone de texte 5"/>
          <p:cNvSpPr txBox="1"/>
          <p:nvPr/>
        </p:nvSpPr>
        <p:spPr>
          <a:xfrm>
            <a:off x="4310897" y="4565968"/>
            <a:ext cx="7587614" cy="19262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Le </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lancement du projet éducatif de l’agglomération tenu </a:t>
            </a: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le </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30 mai </a:t>
            </a: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2018, a marqué les </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esprits par la qualité de la réflexion et des échanges qui </a:t>
            </a: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vont désormais  </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nourrir le Projet de territoire, dans ses dimensions éducative, sociale, mais </a:t>
            </a: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aussi </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citoyenne.</a:t>
            </a:r>
          </a:p>
          <a:p>
            <a:pPr algn="just">
              <a:lnSpc>
                <a:spcPct val="107000"/>
              </a:lnSpc>
              <a:spcBef>
                <a:spcPts val="200"/>
              </a:spcBef>
              <a:spcAft>
                <a:spcPts val="0"/>
              </a:spcAft>
            </a:pPr>
            <a:r>
              <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Cinquante </a:t>
            </a:r>
            <a:r>
              <a:rPr lang="fr-FR" sz="1400" b="1" i="1" dirty="0" smtClean="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participants ont été répartis </a:t>
            </a:r>
            <a:r>
              <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en cinq ateliers </a:t>
            </a:r>
            <a:r>
              <a:rPr lang="fr-FR" sz="1400" b="1" i="1" dirty="0" smtClean="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d’échanges. Les réflexions qui vont suivre sont les résultats de ces travaux.</a:t>
            </a:r>
          </a:p>
          <a:p>
            <a:pPr algn="just">
              <a:lnSpc>
                <a:spcPct val="107000"/>
              </a:lnSpc>
              <a:spcBef>
                <a:spcPts val="200"/>
              </a:spcBef>
              <a:spcAft>
                <a:spcPts val="0"/>
              </a:spcAft>
            </a:pPr>
            <a:r>
              <a:rPr lang="fr-FR" sz="1400" b="1" i="1" dirty="0" smtClean="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La </a:t>
            </a:r>
            <a:r>
              <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réussite des premiers échanges </a:t>
            </a:r>
            <a:r>
              <a:rPr lang="fr-FR" sz="1400" b="1" i="1" dirty="0" smtClean="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s’affirme riche </a:t>
            </a:r>
            <a:r>
              <a:rPr lang="fr-FR" sz="1400" b="1" i="1" dirty="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d’enseignements à bien des égards.</a:t>
            </a:r>
          </a:p>
        </p:txBody>
      </p:sp>
      <p:sp>
        <p:nvSpPr>
          <p:cNvPr id="7" name="Titre 1"/>
          <p:cNvSpPr txBox="1">
            <a:spLocks/>
          </p:cNvSpPr>
          <p:nvPr/>
        </p:nvSpPr>
        <p:spPr>
          <a:xfrm>
            <a:off x="4226560" y="3129382"/>
            <a:ext cx="796544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smtClean="0">
                <a:solidFill>
                  <a:schemeClr val="bg1"/>
                </a:solidFill>
                <a:latin typeface="Century Gothic" panose="020B0502020202020204" pitchFamily="34" charset="0"/>
              </a:rPr>
              <a:t>LANCEMENT DU PROJET EDUCATIF : RICHES D’ENSEIGNEMENTS</a:t>
            </a:r>
            <a:endParaRPr lang="fr-FR" sz="3600" dirty="0">
              <a:solidFill>
                <a:schemeClr val="bg1"/>
              </a:solidFill>
              <a:latin typeface="Century Gothic" panose="020B0502020202020204" pitchFamily="34" charset="0"/>
            </a:endParaRPr>
          </a:p>
        </p:txBody>
      </p:sp>
      <p:sp>
        <p:nvSpPr>
          <p:cNvPr id="14" name="Zone de texte 3"/>
          <p:cNvSpPr txBox="1"/>
          <p:nvPr/>
        </p:nvSpPr>
        <p:spPr>
          <a:xfrm>
            <a:off x="63797" y="34290"/>
            <a:ext cx="4113115" cy="671195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E</a:t>
            </a: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changes dynamiques</a:t>
            </a:r>
          </a:p>
          <a:p>
            <a:pPr algn="just">
              <a:lnSpc>
                <a:spcPct val="107000"/>
              </a:lnSpc>
              <a:spcAft>
                <a:spcPts val="800"/>
              </a:spcAft>
            </a:pP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Dès 2012, une dynamique de projet éducatif territorial a été impulsée par les Communautés de communes du Pays de Foix et de Varilhes. Une réflexion et des actions ont été menées, un état des lieux a été réalisé, des temps de formation et des ateliers ont été partagés.</a:t>
            </a:r>
          </a:p>
          <a:p>
            <a:pPr marL="285750" indent="-285750">
              <a:lnSpc>
                <a:spcPct val="107000"/>
              </a:lnSpc>
              <a:spcAft>
                <a:spcPts val="800"/>
              </a:spcAft>
              <a:buFontTx/>
              <a:buChar char="-"/>
            </a:pP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Ateliers « parcours éducatifs », « parentalité », « place des jeunes »…</a:t>
            </a:r>
          </a:p>
          <a:p>
            <a:pPr marL="285750" indent="-285750">
              <a:lnSpc>
                <a:spcPct val="107000"/>
              </a:lnSpc>
              <a:spcAft>
                <a:spcPts val="800"/>
              </a:spcAft>
              <a:buFontTx/>
              <a:buChar char="-"/>
            </a:pP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Formations partagées « management d’équipe , bientraitance, aménagement de l’espace »…</a:t>
            </a:r>
          </a:p>
          <a:p>
            <a:pPr marL="285750" indent="-285750" algn="just">
              <a:lnSpc>
                <a:spcPct val="107000"/>
              </a:lnSpc>
              <a:spcAft>
                <a:spcPts val="800"/>
              </a:spcAft>
              <a:buFontTx/>
              <a:buChar char="-"/>
            </a:pP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Accompagnement des territoires dans la mise en œuvre des </a:t>
            </a:r>
            <a:r>
              <a:rPr lang="fr-FR" sz="1600" i="1" dirty="0" err="1"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PEdT</a:t>
            </a:r>
            <a:r>
              <a:rPr lang="fr-FR" sz="1600" i="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et d’une qualité éducative</a:t>
            </a:r>
          </a:p>
          <a:p>
            <a:pPr algn="just">
              <a:lnSpc>
                <a:spcPct val="107000"/>
              </a:lnSpc>
              <a:spcAft>
                <a:spcPts val="800"/>
              </a:spcAft>
            </a:pPr>
            <a:r>
              <a:rPr lang="fr-FR" sz="1600" i="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Début 2017, la Communauté d’agglomération est créée et la volonté de poursuivre le travail engagé </a:t>
            </a:r>
            <a:r>
              <a:rPr lang="fr-FR" sz="1600" b="1" i="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vers un projet éducatif territorial global </a:t>
            </a:r>
            <a:r>
              <a:rPr lang="fr-FR" sz="1600" i="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est réaffirmée.</a:t>
            </a:r>
          </a:p>
          <a:p>
            <a:pPr algn="just">
              <a:lnSpc>
                <a:spcPct val="107000"/>
              </a:lnSpc>
              <a:spcAft>
                <a:spcPts val="800"/>
              </a:spcAft>
            </a:pPr>
            <a:r>
              <a:rPr lang="fr-FR" sz="1600" b="1" i="1" dirty="0" smtClean="0">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8181" y="179705"/>
            <a:ext cx="4064171" cy="3048128"/>
          </a:xfrm>
          <a:prstGeom prst="rect">
            <a:avLst/>
          </a:prstGeom>
        </p:spPr>
      </p:pic>
    </p:spTree>
    <p:extLst>
      <p:ext uri="{BB962C8B-B14F-4D97-AF65-F5344CB8AC3E}">
        <p14:creationId xmlns:p14="http://schemas.microsoft.com/office/powerpoint/2010/main" val="402356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98775" y="111760"/>
            <a:ext cx="3802896" cy="657352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Faire vivre </a:t>
            </a:r>
          </a:p>
          <a:p>
            <a:pPr algn="ctr">
              <a:lnSpc>
                <a:spcPct val="107000"/>
              </a:lnSpc>
              <a:spcAft>
                <a:spcPts val="800"/>
              </a:spcAft>
            </a:pPr>
            <a:r>
              <a:rPr lang="fr-FR" sz="24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 ALLIANCE » avec tous les acteurs éducatifs</a:t>
            </a:r>
          </a:p>
          <a:p>
            <a:pPr algn="just">
              <a:lnSpc>
                <a:spcPct val="107000"/>
              </a:lnSpc>
              <a:spcAft>
                <a:spcPts val="800"/>
              </a:spcAft>
            </a:pPr>
            <a:endParaRPr lang="fr-FR"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L’ensemble des travaux et actions menées à partir des projets éducatifs du Pays de Foix et de Varilhes fondent le socle du Projet </a:t>
            </a: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éducatif territorial de la Communauté d’agglomération.</a:t>
            </a:r>
          </a:p>
          <a:p>
            <a:pPr algn="just">
              <a:lnSpc>
                <a:spcPct val="107000"/>
              </a:lnSpc>
              <a:spcAft>
                <a:spcPts val="800"/>
              </a:spcAft>
            </a:pP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Des thématiques communes sont reprises autour de cinq piliers :</a:t>
            </a:r>
          </a:p>
          <a:p>
            <a:pPr marL="285750" indent="-285750" algn="just">
              <a:lnSpc>
                <a:spcPct val="107000"/>
              </a:lnSpc>
              <a:spcAft>
                <a:spcPts val="800"/>
              </a:spcAft>
              <a:buFontTx/>
              <a:buChar char="-"/>
            </a:pP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La place des parents dans les structures éducatives ;</a:t>
            </a:r>
          </a:p>
          <a:p>
            <a:pPr marL="285750" indent="-285750" algn="just">
              <a:lnSpc>
                <a:spcPct val="107000"/>
              </a:lnSpc>
              <a:spcAft>
                <a:spcPts val="800"/>
              </a:spcAft>
              <a:buFontTx/>
              <a:buChar char="-"/>
            </a:pP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La qualité éducative et l’accessibilité des services ;</a:t>
            </a:r>
          </a:p>
          <a:p>
            <a:pPr marL="285750" indent="-285750" algn="just">
              <a:lnSpc>
                <a:spcPct val="107000"/>
              </a:lnSpc>
              <a:spcAft>
                <a:spcPts val="800"/>
              </a:spcAft>
              <a:buFontTx/>
              <a:buChar char="-"/>
            </a:pP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L’accueil du jeune enfant ;</a:t>
            </a:r>
          </a:p>
          <a:p>
            <a:pPr marL="285750" indent="-285750" algn="just">
              <a:lnSpc>
                <a:spcPct val="107000"/>
              </a:lnSpc>
              <a:spcAft>
                <a:spcPts val="800"/>
              </a:spcAft>
              <a:buFontTx/>
              <a:buChar char="-"/>
            </a:pP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L’aménagement du temps de l’enfant et les parcours éducatifs ;</a:t>
            </a:r>
          </a:p>
          <a:p>
            <a:pPr marL="285750" indent="-285750" algn="just">
              <a:lnSpc>
                <a:spcPct val="107000"/>
              </a:lnSpc>
              <a:spcAft>
                <a:spcPts val="800"/>
              </a:spcAft>
              <a:buFontTx/>
              <a:buChar char="-"/>
            </a:pPr>
            <a:r>
              <a:rPr lang="fr-FR" sz="1600"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La place des jeunes.</a:t>
            </a:r>
          </a:p>
        </p:txBody>
      </p:sp>
      <p:sp>
        <p:nvSpPr>
          <p:cNvPr id="8" name="Zone de texte 3"/>
          <p:cNvSpPr txBox="1"/>
          <p:nvPr/>
        </p:nvSpPr>
        <p:spPr>
          <a:xfrm>
            <a:off x="4074160" y="3556000"/>
            <a:ext cx="7882552" cy="301371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dirty="0">
                <a:effectLst/>
                <a:latin typeface="Century Gothic" panose="020B0502020202020204" pitchFamily="34" charset="0"/>
                <a:ea typeface="Times New Roman" panose="02020603050405020304" pitchFamily="18" charset="0"/>
                <a:cs typeface="Times New Roman" panose="02020603050405020304" pitchFamily="18" charset="0"/>
              </a:rPr>
              <a:t>Réfléchir </a:t>
            </a:r>
            <a:r>
              <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rPr>
              <a:t>ensemble</a:t>
            </a:r>
          </a:p>
          <a:p>
            <a:pPr algn="just">
              <a:lnSpc>
                <a:spcPct val="107000"/>
              </a:lnSpc>
              <a:spcAft>
                <a:spcPts val="800"/>
              </a:spcAft>
            </a:pPr>
            <a:endParaRPr lang="fr-FR"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400" b="1" dirty="0">
                <a:effectLst/>
                <a:latin typeface="Century Gothic" panose="020B0502020202020204" pitchFamily="34" charset="0"/>
                <a:ea typeface="Times New Roman" panose="02020603050405020304" pitchFamily="18" charset="0"/>
                <a:cs typeface="Times New Roman" panose="02020603050405020304" pitchFamily="18" charset="0"/>
              </a:rPr>
              <a:t>Les ateliers d’échanges</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 nous ont permis d’engager à plus de cinquante voix, le large et profond débat nécessaire à l’élaboration de notre Projet éducatif. </a:t>
            </a:r>
          </a:p>
          <a:p>
            <a:pPr algn="just">
              <a:lnSpc>
                <a:spcPct val="107000"/>
              </a:lnSpc>
              <a:spcAft>
                <a:spcPts val="800"/>
              </a:spcAft>
            </a:pP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Ces riches contributions nous invitent à réfléchir sur la mobilisation de tous les acteurs de l’éducation, parents, professionnels, élus, </a:t>
            </a: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institutions…  pour les enfants, les jeunes et leurs familles. </a:t>
            </a:r>
          </a:p>
          <a:p>
            <a:pPr algn="just">
              <a:lnSpc>
                <a:spcPct val="107000"/>
              </a:lnSpc>
              <a:spcAft>
                <a:spcPts val="800"/>
              </a:spcAft>
            </a:pPr>
            <a:r>
              <a:rPr lang="fr-FR" sz="1400" dirty="0" smtClean="0">
                <a:effectLst/>
                <a:latin typeface="Century Gothic" panose="020B0502020202020204" pitchFamily="34" charset="0"/>
                <a:ea typeface="Times New Roman" panose="02020603050405020304" pitchFamily="18" charset="0"/>
                <a:cs typeface="Times New Roman" panose="02020603050405020304" pitchFamily="18" charset="0"/>
              </a:rPr>
              <a:t>C’est </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un défi nouveau, ambitieux et exigeant lancé aux différents acteurs. </a:t>
            </a:r>
            <a:r>
              <a:rPr lang="fr-FR" sz="1400" b="1" dirty="0">
                <a:effectLst/>
                <a:latin typeface="Century Gothic" panose="020B0502020202020204" pitchFamily="34" charset="0"/>
                <a:ea typeface="Times New Roman" panose="02020603050405020304" pitchFamily="18" charset="0"/>
                <a:cs typeface="Times New Roman" panose="02020603050405020304" pitchFamily="18" charset="0"/>
              </a:rPr>
              <a:t>Mais </a:t>
            </a:r>
            <a:r>
              <a:rPr lang="fr-FR" sz="1400" b="1" dirty="0" smtClean="0">
                <a:effectLst/>
                <a:latin typeface="Century Gothic" panose="020B0502020202020204" pitchFamily="34" charset="0"/>
                <a:ea typeface="Times New Roman" panose="02020603050405020304" pitchFamily="18" charset="0"/>
                <a:cs typeface="Times New Roman" panose="02020603050405020304" pitchFamily="18" charset="0"/>
              </a:rPr>
              <a:t>ce sera </a:t>
            </a:r>
            <a:r>
              <a:rPr lang="fr-FR" sz="1400" b="1" dirty="0">
                <a:effectLst/>
                <a:latin typeface="Century Gothic" panose="020B0502020202020204" pitchFamily="34" charset="0"/>
                <a:ea typeface="Times New Roman" panose="02020603050405020304" pitchFamily="18" charset="0"/>
                <a:cs typeface="Times New Roman" panose="02020603050405020304" pitchFamily="18" charset="0"/>
              </a:rPr>
              <a:t>aussi le but de nos échanges </a:t>
            </a:r>
            <a:r>
              <a:rPr lang="fr-FR" sz="1400" b="1" dirty="0" smtClean="0">
                <a:effectLst/>
                <a:latin typeface="Century Gothic" panose="020B0502020202020204" pitchFamily="34" charset="0"/>
                <a:ea typeface="Times New Roman" panose="02020603050405020304" pitchFamily="18" charset="0"/>
                <a:cs typeface="Times New Roman" panose="02020603050405020304" pitchFamily="18" charset="0"/>
              </a:rPr>
              <a:t>à venir que </a:t>
            </a:r>
            <a:r>
              <a:rPr lang="fr-FR" sz="1400" b="1" dirty="0">
                <a:effectLst/>
                <a:latin typeface="Century Gothic" panose="020B0502020202020204" pitchFamily="34" charset="0"/>
                <a:ea typeface="Times New Roman" panose="02020603050405020304" pitchFamily="18" charset="0"/>
                <a:cs typeface="Times New Roman" panose="02020603050405020304" pitchFamily="18" charset="0"/>
              </a:rPr>
              <a:t>de nous pousser à inventer ensemble. </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5402" y="111760"/>
            <a:ext cx="4520068" cy="3390051"/>
          </a:xfrm>
          <a:prstGeom prst="rect">
            <a:avLst/>
          </a:prstGeom>
        </p:spPr>
      </p:pic>
    </p:spTree>
    <p:extLst>
      <p:ext uri="{BB962C8B-B14F-4D97-AF65-F5344CB8AC3E}">
        <p14:creationId xmlns:p14="http://schemas.microsoft.com/office/powerpoint/2010/main" val="271887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0456" y="1456642"/>
            <a:ext cx="2699454" cy="2024591"/>
          </a:xfrm>
          <a:prstGeom prst="rect">
            <a:avLst/>
          </a:prstGeom>
        </p:spPr>
      </p:pic>
      <p:sp>
        <p:nvSpPr>
          <p:cNvPr id="2" name="Titre 1"/>
          <p:cNvSpPr>
            <a:spLocks noGrp="1"/>
          </p:cNvSpPr>
          <p:nvPr>
            <p:ph type="title"/>
          </p:nvPr>
        </p:nvSpPr>
        <p:spPr>
          <a:xfrm>
            <a:off x="838200" y="365126"/>
            <a:ext cx="10515600" cy="946840"/>
          </a:xfrm>
          <a:solidFill>
            <a:schemeClr val="accent2"/>
          </a:solidFill>
        </p:spPr>
        <p:txBody>
          <a:bodyPr>
            <a:normAutofit/>
          </a:bodyPr>
          <a:lstStyle/>
          <a:p>
            <a:r>
              <a:rPr lang="fr-FR" sz="2400" b="1" dirty="0" smtClean="0">
                <a:solidFill>
                  <a:schemeClr val="bg1"/>
                </a:solidFill>
                <a:latin typeface="Century Gothic" panose="020B0502020202020204" pitchFamily="34" charset="0"/>
              </a:rPr>
              <a:t>Les ateliers...Retour en images…</a:t>
            </a:r>
            <a:endParaRPr lang="fr-FR" sz="2400" b="1" dirty="0">
              <a:solidFill>
                <a:schemeClr val="bg1"/>
              </a:solidFill>
              <a:latin typeface="Century Gothic" panose="020B0502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47" y="1579127"/>
            <a:ext cx="2134829" cy="2846439"/>
          </a:xfrm>
          <a:prstGeom prst="rect">
            <a:avLst/>
          </a:prstGeom>
        </p:spPr>
      </p:pic>
      <p:sp>
        <p:nvSpPr>
          <p:cNvPr id="4" name="Zone de texte 18"/>
          <p:cNvSpPr txBox="1">
            <a:spLocks noGrp="1"/>
          </p:cNvSpPr>
          <p:nvPr>
            <p:ph idx="1"/>
          </p:nvPr>
        </p:nvSpPr>
        <p:spPr>
          <a:xfrm>
            <a:off x="736600" y="4613220"/>
            <a:ext cx="10515600" cy="8112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indent="0">
              <a:lnSpc>
                <a:spcPct val="107000"/>
              </a:lnSpc>
              <a:spcAft>
                <a:spcPts val="800"/>
              </a:spcAft>
              <a:buNone/>
            </a:pPr>
            <a:r>
              <a:rPr lang="fr-FR" sz="1800" i="1" dirty="0">
                <a:effectLst/>
                <a:latin typeface="Century Gothic" panose="020B0502020202020204" pitchFamily="34" charset="0"/>
                <a:ea typeface="Calibri" panose="020F0502020204030204" pitchFamily="34" charset="0"/>
                <a:cs typeface="Times New Roman" panose="02020603050405020304" pitchFamily="18" charset="0"/>
              </a:rPr>
              <a:t>Débats, échanges, conférences, mais aussi initiatives associées sont venus nourrir la réflexion du lancement du projet </a:t>
            </a:r>
            <a:r>
              <a:rPr lang="fr-FR" sz="1800" i="1" dirty="0" smtClean="0">
                <a:effectLst/>
                <a:latin typeface="Century Gothic" panose="020B0502020202020204" pitchFamily="34" charset="0"/>
                <a:ea typeface="Calibri" panose="020F0502020204030204" pitchFamily="34" charset="0"/>
                <a:cs typeface="Times New Roman" panose="02020603050405020304" pitchFamily="18" charset="0"/>
              </a:rPr>
              <a:t>éducatif</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725" y="1870109"/>
            <a:ext cx="2369574" cy="1777180"/>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220" y="2380790"/>
            <a:ext cx="2551972" cy="1913979"/>
          </a:xfrm>
          <a:prstGeom prst="rect">
            <a:avLst/>
          </a:prstGeom>
        </p:spPr>
      </p:pic>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910" y="1569467"/>
            <a:ext cx="2282815" cy="3043753"/>
          </a:xfrm>
          <a:prstGeom prst="rect">
            <a:avLst/>
          </a:prstGeom>
        </p:spPr>
      </p:pic>
      <p:sp>
        <p:nvSpPr>
          <p:cNvPr id="3" name="ZoneTexte 2"/>
          <p:cNvSpPr txBox="1"/>
          <p:nvPr/>
        </p:nvSpPr>
        <p:spPr>
          <a:xfrm>
            <a:off x="954156" y="5742920"/>
            <a:ext cx="9929192" cy="461665"/>
          </a:xfrm>
          <a:prstGeom prst="rect">
            <a:avLst/>
          </a:prstGeom>
          <a:solidFill>
            <a:schemeClr val="accent2"/>
          </a:solidFill>
        </p:spPr>
        <p:txBody>
          <a:bodyPr wrap="square" rtlCol="0">
            <a:spAutoFit/>
          </a:bodyPr>
          <a:lstStyle/>
          <a:p>
            <a:r>
              <a:rPr lang="fr-FR" sz="2400" b="1" dirty="0" smtClean="0">
                <a:solidFill>
                  <a:schemeClr val="bg1"/>
                </a:solidFill>
                <a:latin typeface="Century" panose="02040604050505020304" pitchFamily="18" charset="0"/>
              </a:rPr>
              <a:t>…Et synthèse des réflexions engagées et des premières propositions</a:t>
            </a:r>
            <a:r>
              <a:rPr lang="fr-FR" sz="2400" dirty="0" smtClean="0">
                <a:solidFill>
                  <a:schemeClr val="bg1"/>
                </a:solidFill>
              </a:rPr>
              <a:t>:</a:t>
            </a:r>
            <a:endParaRPr lang="fr-FR" sz="2400" dirty="0">
              <a:solidFill>
                <a:schemeClr val="bg1"/>
              </a:solidFill>
            </a:endParaRPr>
          </a:p>
        </p:txBody>
      </p:sp>
    </p:spTree>
    <p:extLst>
      <p:ext uri="{BB962C8B-B14F-4D97-AF65-F5344CB8AC3E}">
        <p14:creationId xmlns:p14="http://schemas.microsoft.com/office/powerpoint/2010/main" val="351196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230326" y="254000"/>
            <a:ext cx="3419476"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LA PLACE DES PARENTS DANS LES STRUCTURES EDUCATIVES</a:t>
            </a:r>
          </a:p>
          <a:p>
            <a:pPr algn="ctr">
              <a:lnSpc>
                <a:spcPct val="107000"/>
              </a:lnSpc>
              <a:spcAft>
                <a:spcPts val="800"/>
              </a:spcAft>
            </a:pPr>
            <a:endPar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2000" b="1" u="sng"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Référents</a:t>
            </a: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Nathalie MAURY</a:t>
            </a:r>
          </a:p>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Nathalie AUTHIE</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Mélanie BOURBONNOIS</a:t>
            </a:r>
          </a:p>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Marie-Noëlle SAMARCQ</a:t>
            </a:r>
          </a:p>
          <a:p>
            <a:pPr algn="just">
              <a:lnSpc>
                <a:spcPct val="107000"/>
              </a:lnSpc>
              <a:spcAft>
                <a:spcPts val="800"/>
              </a:spcAft>
            </a:pPr>
            <a:endParaRPr lang="fr-FR"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 de texte 3"/>
          <p:cNvSpPr txBox="1"/>
          <p:nvPr/>
        </p:nvSpPr>
        <p:spPr>
          <a:xfrm>
            <a:off x="3948330" y="3007360"/>
            <a:ext cx="8081110" cy="347091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dirty="0">
                <a:effectLst/>
                <a:latin typeface="Century Gothic" panose="020B0502020202020204" pitchFamily="34" charset="0"/>
                <a:ea typeface="Times New Roman" panose="02020603050405020304" pitchFamily="18" charset="0"/>
                <a:cs typeface="Times New Roman" panose="02020603050405020304" pitchFamily="18" charset="0"/>
              </a:rPr>
              <a:t>Réfléchir </a:t>
            </a:r>
            <a:r>
              <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rPr>
              <a:t>ensemble</a:t>
            </a:r>
          </a:p>
          <a:p>
            <a:pPr algn="just">
              <a:lnSpc>
                <a:spcPct val="107000"/>
              </a:lnSpc>
              <a:spcAft>
                <a:spcPts val="800"/>
              </a:spcAft>
            </a:pPr>
            <a:r>
              <a:rPr lang="fr-FR" dirty="0" smtClean="0">
                <a:effectLst/>
                <a:latin typeface="Calibri" panose="020F0502020204030204" pitchFamily="34" charset="0"/>
                <a:ea typeface="Times New Roman" panose="02020603050405020304" pitchFamily="18" charset="0"/>
                <a:cs typeface="Times New Roman" panose="02020603050405020304" pitchFamily="18" charset="0"/>
              </a:rPr>
              <a:t> - Développer l’interconnaissance parents/professionnels</a:t>
            </a:r>
          </a:p>
          <a:p>
            <a:pPr algn="just">
              <a:lnSpc>
                <a:spcPct val="107000"/>
              </a:lnSpc>
              <a:spcAft>
                <a:spcPts val="800"/>
              </a:spcAft>
            </a:pPr>
            <a:r>
              <a:rPr lang="fr-FR" dirty="0" smtClean="0">
                <a:latin typeface="Calibri" panose="020F0502020204030204" pitchFamily="34" charset="0"/>
                <a:ea typeface="Times New Roman" panose="02020603050405020304" pitchFamily="18" charset="0"/>
                <a:cs typeface="Times New Roman" panose="02020603050405020304" pitchFamily="18" charset="0"/>
              </a:rPr>
              <a:t>- Donner l’envie de participer</a:t>
            </a:r>
          </a:p>
          <a:p>
            <a:pPr algn="just">
              <a:lnSpc>
                <a:spcPct val="107000"/>
              </a:lnSpc>
              <a:spcAft>
                <a:spcPts val="800"/>
              </a:spcAft>
            </a:pPr>
            <a:r>
              <a:rPr lang="fr-FR" u="sng" dirty="0" smtClean="0">
                <a:latin typeface="Calibri" panose="020F0502020204030204" pitchFamily="34" charset="0"/>
                <a:ea typeface="Times New Roman" panose="02020603050405020304" pitchFamily="18" charset="0"/>
                <a:cs typeface="Times New Roman" panose="02020603050405020304" pitchFamily="18" charset="0"/>
              </a:rPr>
              <a:t>Actions :</a:t>
            </a:r>
          </a:p>
          <a:p>
            <a:pPr marL="285750" indent="-285750" algn="just">
              <a:lnSpc>
                <a:spcPct val="107000"/>
              </a:lnSpc>
              <a:spcAft>
                <a:spcPts val="800"/>
              </a:spcAft>
              <a:buFontTx/>
              <a:buChar char="-"/>
            </a:pPr>
            <a:r>
              <a:rPr lang="fr-FR" dirty="0" smtClean="0">
                <a:latin typeface="Calibri" panose="020F0502020204030204" pitchFamily="34" charset="0"/>
                <a:ea typeface="Times New Roman" panose="02020603050405020304" pitchFamily="18" charset="0"/>
                <a:cs typeface="Times New Roman" panose="02020603050405020304" pitchFamily="18" charset="0"/>
              </a:rPr>
              <a:t>Rédaction d’une charte qui permette d’afficher une volonté d’impliquer les parents dans les projets.</a:t>
            </a:r>
          </a:p>
          <a:p>
            <a:pPr marL="285750" indent="-285750" algn="just">
              <a:lnSpc>
                <a:spcPct val="107000"/>
              </a:lnSpc>
              <a:spcAft>
                <a:spcPts val="800"/>
              </a:spcAft>
              <a:buFontTx/>
              <a:buChar char="-"/>
            </a:pPr>
            <a:r>
              <a:rPr lang="fr-FR" dirty="0" smtClean="0">
                <a:latin typeface="Calibri" panose="020F0502020204030204" pitchFamily="34" charset="0"/>
                <a:ea typeface="Times New Roman" panose="02020603050405020304" pitchFamily="18" charset="0"/>
                <a:cs typeface="Times New Roman" panose="02020603050405020304" pitchFamily="18" charset="0"/>
              </a:rPr>
              <a:t>Une semaine ou une journée des parents pour ouvrir les portes</a:t>
            </a:r>
          </a:p>
          <a:p>
            <a:pPr marL="285750" indent="-285750" algn="just">
              <a:lnSpc>
                <a:spcPct val="107000"/>
              </a:lnSpc>
              <a:spcAft>
                <a:spcPts val="800"/>
              </a:spcAft>
              <a:buFontTx/>
              <a:buChar char="-"/>
            </a:pPr>
            <a:r>
              <a:rPr lang="fr-FR" dirty="0" smtClean="0">
                <a:latin typeface="Calibri" panose="020F0502020204030204" pitchFamily="34" charset="0"/>
                <a:ea typeface="Times New Roman" panose="02020603050405020304" pitchFamily="18" charset="0"/>
                <a:cs typeface="Times New Roman" panose="02020603050405020304" pitchFamily="18" charset="0"/>
              </a:rPr>
              <a:t>Des réunions thématiques pour accompagner</a:t>
            </a:r>
          </a:p>
          <a:p>
            <a:pPr marL="285750" indent="-285750" algn="just">
              <a:lnSpc>
                <a:spcPct val="107000"/>
              </a:lnSpc>
              <a:spcAft>
                <a:spcPts val="800"/>
              </a:spcAft>
              <a:buFontTx/>
              <a:buChar char="-"/>
            </a:pPr>
            <a:r>
              <a:rPr lang="fr-FR" dirty="0" smtClean="0">
                <a:latin typeface="Calibri" panose="020F0502020204030204" pitchFamily="34" charset="0"/>
                <a:ea typeface="Times New Roman" panose="02020603050405020304" pitchFamily="18" charset="0"/>
                <a:cs typeface="Times New Roman" panose="02020603050405020304" pitchFamily="18" charset="0"/>
              </a:rPr>
              <a:t>Développement de nouveaux LAEP </a:t>
            </a:r>
            <a:r>
              <a:rPr lang="fr-FR" sz="1400" dirty="0" smtClean="0">
                <a:latin typeface="Calibri" panose="020F0502020204030204" pitchFamily="34" charset="0"/>
                <a:ea typeface="Times New Roman" panose="02020603050405020304" pitchFamily="18" charset="0"/>
                <a:cs typeface="Times New Roman" panose="02020603050405020304" pitchFamily="18" charset="0"/>
              </a:rPr>
              <a:t>(lieux d’accueil et d’écoute des parents)</a:t>
            </a:r>
          </a:p>
          <a:p>
            <a:pPr algn="just">
              <a:lnSpc>
                <a:spcPct val="107000"/>
              </a:lnSpc>
              <a:spcAft>
                <a:spcPts val="800"/>
              </a:spcAft>
            </a:pP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690" y="254000"/>
            <a:ext cx="4461848" cy="2517791"/>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2814" y="253999"/>
            <a:ext cx="1888344" cy="2517791"/>
          </a:xfrm>
          <a:prstGeom prst="rect">
            <a:avLst/>
          </a:prstGeom>
        </p:spPr>
      </p:pic>
    </p:spTree>
    <p:extLst>
      <p:ext uri="{BB962C8B-B14F-4D97-AF65-F5344CB8AC3E}">
        <p14:creationId xmlns:p14="http://schemas.microsoft.com/office/powerpoint/2010/main" val="282872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177164" y="254000"/>
            <a:ext cx="3419476"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LA QUALITE EDUCATIVE ET L’ACCESSIBILITE DES SERVICES</a:t>
            </a:r>
          </a:p>
          <a:p>
            <a:pPr algn="ctr">
              <a:lnSpc>
                <a:spcPct val="107000"/>
              </a:lnSpc>
              <a:spcAft>
                <a:spcPts val="800"/>
              </a:spcAft>
            </a:pPr>
            <a:endPar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20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Référents</a:t>
            </a:r>
            <a:r>
              <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Jacques MORELL</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Agnès FASAN</a:t>
            </a:r>
            <a:endPar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 de texte 3"/>
          <p:cNvSpPr txBox="1"/>
          <p:nvPr/>
        </p:nvSpPr>
        <p:spPr>
          <a:xfrm>
            <a:off x="3972560" y="3078480"/>
            <a:ext cx="7882552" cy="364363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dirty="0">
                <a:effectLst/>
                <a:latin typeface="Century Gothic" panose="020B0502020202020204" pitchFamily="34" charset="0"/>
                <a:ea typeface="Times New Roman" panose="02020603050405020304" pitchFamily="18" charset="0"/>
                <a:cs typeface="Times New Roman" panose="02020603050405020304" pitchFamily="18" charset="0"/>
              </a:rPr>
              <a:t>Réfléchir </a:t>
            </a:r>
            <a:r>
              <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rPr>
              <a:t>ensemble</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La qualité éducative est synonyme de formation, d’accès pour tous, de communication. Elle est fonction de la valeur du projet éducatif, de son maillage sur l’ensemble du territoire.</a:t>
            </a:r>
          </a:p>
          <a:p>
            <a:pPr algn="just">
              <a:lnSpc>
                <a:spcPct val="107000"/>
              </a:lnSpc>
              <a:spcAft>
                <a:spcPts val="800"/>
              </a:spcAft>
            </a:pPr>
            <a:r>
              <a:rPr lang="fr-FR" b="1" dirty="0" smtClean="0">
                <a:effectLst/>
                <a:latin typeface="Century Gothic" panose="020B0502020202020204" pitchFamily="34" charset="0"/>
                <a:ea typeface="Times New Roman" panose="02020603050405020304" pitchFamily="18" charset="0"/>
                <a:cs typeface="Times New Roman" panose="02020603050405020304" pitchFamily="18" charset="0"/>
              </a:rPr>
              <a:t>L’accessibilité des services peut être vérifiée en gardant les structures socio éducatives à échelle humaine, de proximité. Un travail sur l’accessibilité financière est à prendre en considération.</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Un travail de communication est à réaliser sur l’ensemble des communes (portes ouvertes, information dans chaque mairie…)</a:t>
            </a:r>
            <a:endParaRPr lang="fr-FR"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326" y="250477"/>
            <a:ext cx="3486667" cy="26150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503" y="250477"/>
            <a:ext cx="3593690" cy="2695268"/>
          </a:xfrm>
          <a:prstGeom prst="rect">
            <a:avLst/>
          </a:prstGeom>
        </p:spPr>
      </p:pic>
    </p:spTree>
    <p:extLst>
      <p:ext uri="{BB962C8B-B14F-4D97-AF65-F5344CB8AC3E}">
        <p14:creationId xmlns:p14="http://schemas.microsoft.com/office/powerpoint/2010/main" val="564009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177164" y="254000"/>
            <a:ext cx="3419476"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L’ACCUEIL DU JEUNE ENFANT</a:t>
            </a:r>
          </a:p>
          <a:p>
            <a:pPr algn="ctr">
              <a:lnSpc>
                <a:spcPct val="107000"/>
              </a:lnSpc>
              <a:spcAft>
                <a:spcPts val="800"/>
              </a:spcAft>
            </a:pPr>
            <a:endPar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20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Référents</a:t>
            </a:r>
            <a:r>
              <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Cécile HUBERT</a:t>
            </a:r>
          </a:p>
          <a:p>
            <a:pPr algn="ctr">
              <a:lnSpc>
                <a:spcPct val="107000"/>
              </a:lnSpc>
              <a:spcAft>
                <a:spcPts val="800"/>
              </a:spcAft>
            </a:pPr>
            <a:r>
              <a:rPr lang="fr-FR" sz="2000" b="1" dirty="0" err="1"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Pépita</a:t>
            </a: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PAUTARD</a:t>
            </a:r>
            <a:endPar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 de texte 3"/>
          <p:cNvSpPr txBox="1"/>
          <p:nvPr/>
        </p:nvSpPr>
        <p:spPr>
          <a:xfrm>
            <a:off x="3972560" y="3078480"/>
            <a:ext cx="7882552" cy="364363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dirty="0">
                <a:effectLst/>
                <a:latin typeface="Century Gothic" panose="020B0502020202020204" pitchFamily="34" charset="0"/>
                <a:ea typeface="Times New Roman" panose="02020603050405020304" pitchFamily="18" charset="0"/>
                <a:cs typeface="Times New Roman" panose="02020603050405020304" pitchFamily="18" charset="0"/>
              </a:rPr>
              <a:t>Réfléchir </a:t>
            </a:r>
            <a:r>
              <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rPr>
              <a:t>ensemble</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Améliorer les passerelles multi-accueils/écoles</a:t>
            </a:r>
          </a:p>
          <a:p>
            <a:pPr algn="just">
              <a:lnSpc>
                <a:spcPct val="107000"/>
              </a:lnSpc>
              <a:spcAft>
                <a:spcPts val="800"/>
              </a:spcAft>
            </a:pPr>
            <a:r>
              <a:rPr lang="fr-FR" b="1" dirty="0" smtClean="0">
                <a:effectLst/>
                <a:latin typeface="Century Gothic" panose="020B0502020202020204" pitchFamily="34" charset="0"/>
                <a:ea typeface="Times New Roman" panose="02020603050405020304" pitchFamily="18" charset="0"/>
                <a:cs typeface="Times New Roman" panose="02020603050405020304" pitchFamily="18" charset="0"/>
              </a:rPr>
              <a:t>Accompagner l’enfant dans son ouverture aux autres</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Temps de transmission entre parents et professionnels</a:t>
            </a:r>
          </a:p>
          <a:p>
            <a:pPr algn="just">
              <a:lnSpc>
                <a:spcPct val="107000"/>
              </a:lnSpc>
              <a:spcAft>
                <a:spcPts val="800"/>
              </a:spcAft>
            </a:pPr>
            <a:r>
              <a:rPr lang="fr-FR" b="1" dirty="0" smtClean="0">
                <a:effectLst/>
                <a:latin typeface="Century Gothic" panose="020B0502020202020204" pitchFamily="34" charset="0"/>
                <a:ea typeface="Times New Roman" panose="02020603050405020304" pitchFamily="18" charset="0"/>
                <a:cs typeface="Times New Roman" panose="02020603050405020304" pitchFamily="18" charset="0"/>
              </a:rPr>
              <a:t>Et transmissions entre professionnels</a:t>
            </a:r>
          </a:p>
          <a:p>
            <a:pPr algn="just">
              <a:lnSpc>
                <a:spcPct val="107000"/>
              </a:lnSpc>
              <a:spcAft>
                <a:spcPts val="800"/>
              </a:spcAft>
            </a:pPr>
            <a:r>
              <a:rPr lang="fr-FR" b="1" u="sng" dirty="0" smtClean="0">
                <a:latin typeface="Century Gothic" panose="020B0502020202020204" pitchFamily="34" charset="0"/>
                <a:ea typeface="Times New Roman" panose="02020603050405020304" pitchFamily="18" charset="0"/>
                <a:cs typeface="Times New Roman" panose="02020603050405020304" pitchFamily="18" charset="0"/>
              </a:rPr>
              <a:t>Actions :</a:t>
            </a:r>
          </a:p>
          <a:p>
            <a:pPr algn="just">
              <a:lnSpc>
                <a:spcPct val="107000"/>
              </a:lnSpc>
              <a:spcAft>
                <a:spcPts val="800"/>
              </a:spcAft>
            </a:pPr>
            <a:r>
              <a:rPr lang="fr-FR" b="1" dirty="0" smtClean="0">
                <a:effectLst/>
                <a:latin typeface="Century Gothic" panose="020B0502020202020204" pitchFamily="34" charset="0"/>
                <a:ea typeface="Times New Roman" panose="02020603050405020304" pitchFamily="18" charset="0"/>
                <a:cs typeface="Times New Roman" panose="02020603050405020304" pitchFamily="18" charset="0"/>
              </a:rPr>
              <a:t>- De l’ évènementiel en commun</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678" y="254000"/>
            <a:ext cx="3342967" cy="2507225"/>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808" y="254000"/>
            <a:ext cx="1976898" cy="2635864"/>
          </a:xfrm>
          <a:prstGeom prst="rect">
            <a:avLst/>
          </a:prstGeom>
        </p:spPr>
      </p:pic>
    </p:spTree>
    <p:extLst>
      <p:ext uri="{BB962C8B-B14F-4D97-AF65-F5344CB8AC3E}">
        <p14:creationId xmlns:p14="http://schemas.microsoft.com/office/powerpoint/2010/main" val="293685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177164" y="254000"/>
            <a:ext cx="3419476" cy="646811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L’AMENAGEMENT DU TEMPS DE L’ENFANT ET LES PARCOURS EDUCATIFS</a:t>
            </a:r>
          </a:p>
          <a:p>
            <a:pPr algn="ctr">
              <a:lnSpc>
                <a:spcPct val="107000"/>
              </a:lnSpc>
              <a:spcAft>
                <a:spcPts val="800"/>
              </a:spcAft>
            </a:pPr>
            <a:endParaRPr lang="fr-FR" sz="20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2000" b="1" u="sng"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Référents</a:t>
            </a: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r>
              <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Michel CAUX</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Magali VIGNEAUX</a:t>
            </a:r>
          </a:p>
          <a:p>
            <a:pPr algn="ctr">
              <a:lnSpc>
                <a:spcPct val="107000"/>
              </a:lnSpc>
              <a:spcAft>
                <a:spcPts val="800"/>
              </a:spcAft>
            </a:pPr>
            <a:r>
              <a:rPr lang="fr-FR" sz="20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Pascale BLAZY</a:t>
            </a:r>
          </a:p>
          <a:p>
            <a:pPr algn="ctr">
              <a:lnSpc>
                <a:spcPct val="107000"/>
              </a:lnSpc>
              <a:spcAft>
                <a:spcPts val="800"/>
              </a:spcAft>
            </a:pPr>
            <a:endParaRPr lang="fr-FR" sz="20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2000" b="1" dirty="0" smtClean="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 de texte 3"/>
          <p:cNvSpPr txBox="1"/>
          <p:nvPr/>
        </p:nvSpPr>
        <p:spPr>
          <a:xfrm>
            <a:off x="3972560" y="3078480"/>
            <a:ext cx="7882552" cy="364363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dirty="0">
                <a:effectLst/>
                <a:latin typeface="Century Gothic" panose="020B0502020202020204" pitchFamily="34" charset="0"/>
                <a:ea typeface="Times New Roman" panose="02020603050405020304" pitchFamily="18" charset="0"/>
                <a:cs typeface="Times New Roman" panose="02020603050405020304" pitchFamily="18" charset="0"/>
              </a:rPr>
              <a:t>Réfléchir </a:t>
            </a:r>
            <a:r>
              <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rPr>
              <a:t>ensemble</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Penser le temps de l’enfant en prenant en compte les temps institutionnels et le temps social</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L’enfant, partie prenante des projets</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Se mettre d’accord sur des valeurs communes</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Besoin de stabilité, se donner du temps et se donner le temps de l’information et de l’évaluation</a:t>
            </a:r>
          </a:p>
          <a:p>
            <a:pPr algn="just">
              <a:lnSpc>
                <a:spcPct val="107000"/>
              </a:lnSpc>
              <a:spcAft>
                <a:spcPts val="80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Penser une gouvernance des politiques éducatives par le terrain</a:t>
            </a:r>
            <a:endParaRPr lang="fr-FR" b="1" dirty="0">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fr-FR" sz="2000" b="1"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29" y="668359"/>
            <a:ext cx="2698956" cy="2024217"/>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2000" y="345241"/>
            <a:ext cx="3372465" cy="2529349"/>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2262" y="274361"/>
            <a:ext cx="3345315" cy="2508987"/>
          </a:xfrm>
          <a:prstGeom prst="rect">
            <a:avLst/>
          </a:prstGeom>
        </p:spPr>
      </p:pic>
    </p:spTree>
    <p:extLst>
      <p:ext uri="{BB962C8B-B14F-4D97-AF65-F5344CB8AC3E}">
        <p14:creationId xmlns:p14="http://schemas.microsoft.com/office/powerpoint/2010/main" val="166324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1348</Words>
  <Application>Microsoft Office PowerPoint</Application>
  <PresentationFormat>Grand écran</PresentationFormat>
  <Paragraphs>176</Paragraphs>
  <Slides>16</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5" baseType="lpstr">
      <vt:lpstr>Arial</vt:lpstr>
      <vt:lpstr>Calibri</vt:lpstr>
      <vt:lpstr>Calibri Light</vt:lpstr>
      <vt:lpstr>Century</vt:lpstr>
      <vt:lpstr>Century Gothic</vt:lpstr>
      <vt:lpstr>Times New Roman</vt:lpstr>
      <vt:lpstr>Wingdings</vt:lpstr>
      <vt:lpstr>Thème Office</vt:lpstr>
      <vt:lpstr>Acrobat Document</vt:lpstr>
      <vt:lpstr>Présentation PowerPoint</vt:lpstr>
      <vt:lpstr>Présentation PowerPoint</vt:lpstr>
      <vt:lpstr>Présentation PowerPoint</vt:lpstr>
      <vt:lpstr>Présentation PowerPoint</vt:lpstr>
      <vt:lpstr>Les ateliers...Retour en images…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Cabanié</dc:creator>
  <cp:lastModifiedBy>Christine Cabanié</cp:lastModifiedBy>
  <cp:revision>74</cp:revision>
  <cp:lastPrinted>2018-05-29T13:58:51Z</cp:lastPrinted>
  <dcterms:created xsi:type="dcterms:W3CDTF">2018-05-29T09:42:51Z</dcterms:created>
  <dcterms:modified xsi:type="dcterms:W3CDTF">2018-07-10T15:50:37Z</dcterms:modified>
</cp:coreProperties>
</file>